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A4A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5" autoAdjust="0"/>
    <p:restoredTop sz="94660"/>
  </p:normalViewPr>
  <p:slideViewPr>
    <p:cSldViewPr snapToGrid="0">
      <p:cViewPr>
        <p:scale>
          <a:sx n="100" d="100"/>
          <a:sy n="100" d="100"/>
        </p:scale>
        <p:origin x="2490" y="117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sv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pagina">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4ED29CFC-26A7-3DB6-C9DC-57641E46C00F}"/>
              </a:ext>
            </a:extLst>
          </p:cNvPr>
          <p:cNvPicPr>
            <a:picLocks noChangeAspect="1"/>
          </p:cNvPicPr>
          <p:nvPr userDrawn="1"/>
        </p:nvPicPr>
        <p:blipFill>
          <a:blip r:embed="rId2">
            <a:extLst>
              <a:ext uri="{96DAC541-7B7A-43D3-8B79-37D633B846F1}">
                <asvg:svgBlip xmlns:asvg="http://schemas.microsoft.com/office/drawing/2016/SVG/main" r:embed="rId3"/>
              </a:ext>
            </a:extLst>
          </a:blip>
          <a:srcRect t="369"/>
          <a:stretch/>
        </p:blipFill>
        <p:spPr>
          <a:xfrm>
            <a:off x="0" y="0"/>
            <a:ext cx="12192000" cy="6858000"/>
          </a:xfrm>
          <a:prstGeom prst="rect">
            <a:avLst/>
          </a:prstGeom>
        </p:spPr>
      </p:pic>
      <p:sp>
        <p:nvSpPr>
          <p:cNvPr id="10" name="Tekstvak 9">
            <a:extLst>
              <a:ext uri="{FF2B5EF4-FFF2-40B4-BE49-F238E27FC236}">
                <a16:creationId xmlns:a16="http://schemas.microsoft.com/office/drawing/2014/main" id="{21A13F4A-C702-1509-3D51-92ED02DDA80F}"/>
              </a:ext>
            </a:extLst>
          </p:cNvPr>
          <p:cNvSpPr txBox="1"/>
          <p:nvPr userDrawn="1"/>
        </p:nvSpPr>
        <p:spPr>
          <a:xfrm>
            <a:off x="352424" y="342899"/>
            <a:ext cx="2347914" cy="872922"/>
          </a:xfrm>
          <a:prstGeom prst="rect">
            <a:avLst/>
          </a:prstGeom>
          <a:noFill/>
        </p:spPr>
        <p:txBody>
          <a:bodyPr wrap="square" lIns="36000" tIns="36000" rIns="36000" bIns="36000" rtlCol="0">
            <a:spAutoFit/>
          </a:bodyPr>
          <a:lstStyle/>
          <a:p>
            <a:r>
              <a:rPr lang="nl-NL" sz="2500" dirty="0">
                <a:solidFill>
                  <a:schemeClr val="bg1"/>
                </a:solidFill>
              </a:rPr>
              <a:t>Pitch deck voor</a:t>
            </a:r>
          </a:p>
          <a:p>
            <a:r>
              <a:rPr lang="nl-NL" sz="2500" b="1" dirty="0">
                <a:solidFill>
                  <a:schemeClr val="bg1"/>
                </a:solidFill>
              </a:rPr>
              <a:t>ondernemers</a:t>
            </a:r>
          </a:p>
        </p:txBody>
      </p:sp>
      <p:sp>
        <p:nvSpPr>
          <p:cNvPr id="11" name="Tekstvak 10">
            <a:extLst>
              <a:ext uri="{FF2B5EF4-FFF2-40B4-BE49-F238E27FC236}">
                <a16:creationId xmlns:a16="http://schemas.microsoft.com/office/drawing/2014/main" id="{FFC61273-E5A9-7749-B3B9-4D94D4BFF185}"/>
              </a:ext>
            </a:extLst>
          </p:cNvPr>
          <p:cNvSpPr txBox="1"/>
          <p:nvPr userDrawn="1"/>
        </p:nvSpPr>
        <p:spPr>
          <a:xfrm>
            <a:off x="352424" y="1563483"/>
            <a:ext cx="2347914" cy="472813"/>
          </a:xfrm>
          <a:prstGeom prst="rect">
            <a:avLst/>
          </a:prstGeom>
          <a:noFill/>
        </p:spPr>
        <p:txBody>
          <a:bodyPr wrap="square" lIns="36000" tIns="36000" rIns="36000" bIns="36000" rtlCol="0">
            <a:spAutoFit/>
          </a:bodyPr>
          <a:lstStyle/>
          <a:p>
            <a:pPr>
              <a:lnSpc>
                <a:spcPts val="1500"/>
              </a:lnSpc>
            </a:pPr>
            <a:r>
              <a:rPr lang="nl-NL" sz="1300" dirty="0">
                <a:solidFill>
                  <a:schemeClr val="bg1"/>
                </a:solidFill>
              </a:rPr>
              <a:t>Stel een pitch deck op voor jouw onderneming.</a:t>
            </a:r>
            <a:endParaRPr lang="nl-NL" sz="1300" b="1" dirty="0">
              <a:solidFill>
                <a:schemeClr val="bg1"/>
              </a:solidFill>
            </a:endParaRPr>
          </a:p>
        </p:txBody>
      </p:sp>
      <p:sp>
        <p:nvSpPr>
          <p:cNvPr id="12" name="Tekstvak 11">
            <a:extLst>
              <a:ext uri="{FF2B5EF4-FFF2-40B4-BE49-F238E27FC236}">
                <a16:creationId xmlns:a16="http://schemas.microsoft.com/office/drawing/2014/main" id="{335C65D1-42E1-0C2A-F2BA-4F912C8108B6}"/>
              </a:ext>
            </a:extLst>
          </p:cNvPr>
          <p:cNvSpPr txBox="1"/>
          <p:nvPr userDrawn="1"/>
        </p:nvSpPr>
        <p:spPr>
          <a:xfrm>
            <a:off x="352423" y="2177846"/>
            <a:ext cx="2633665" cy="2502023"/>
          </a:xfrm>
          <a:prstGeom prst="rect">
            <a:avLst/>
          </a:prstGeom>
          <a:noFill/>
        </p:spPr>
        <p:txBody>
          <a:bodyPr wrap="square" lIns="36000" tIns="36000" rIns="36000" bIns="36000" rtlCol="0">
            <a:spAutoFit/>
          </a:bodyPr>
          <a:lstStyle/>
          <a:p>
            <a:pPr>
              <a:lnSpc>
                <a:spcPct val="122000"/>
              </a:lnSpc>
            </a:pPr>
            <a:r>
              <a:rPr lang="nl-NL" sz="1000" dirty="0">
                <a:solidFill>
                  <a:schemeClr val="bg1"/>
                </a:solidFill>
              </a:rPr>
              <a:t>Bij Voor Elkaar Holding merken we dat veel ondernemers het moeilijk vinden hun ideeën </a:t>
            </a:r>
            <a:br>
              <a:rPr lang="nl-NL" sz="1000" dirty="0">
                <a:solidFill>
                  <a:schemeClr val="bg1"/>
                </a:solidFill>
              </a:rPr>
            </a:br>
            <a:r>
              <a:rPr lang="nl-NL" sz="1000" dirty="0">
                <a:solidFill>
                  <a:schemeClr val="bg1"/>
                </a:solidFill>
              </a:rPr>
              <a:t>te vertalen naar een pitch deck. Dat is jammer, want een goed pitch deck opent deuren. Hoe beter jullie in staat zijn jullie verhaal, missie, product en team op een concrete en begrijpe-lijke manier te presenteren, hoe groter de kans dat jullie een investeerder vinden die bij jullie past. </a:t>
            </a:r>
          </a:p>
          <a:p>
            <a:pPr>
              <a:lnSpc>
                <a:spcPct val="122000"/>
              </a:lnSpc>
            </a:pPr>
            <a:endParaRPr lang="nl-NL" sz="1000" dirty="0">
              <a:solidFill>
                <a:schemeClr val="bg1"/>
              </a:solidFill>
            </a:endParaRPr>
          </a:p>
          <a:p>
            <a:pPr>
              <a:lnSpc>
                <a:spcPct val="122000"/>
              </a:lnSpc>
            </a:pPr>
            <a:r>
              <a:rPr lang="nl-NL" sz="1000" dirty="0">
                <a:solidFill>
                  <a:schemeClr val="bg1"/>
                </a:solidFill>
              </a:rPr>
              <a:t>Laat je inspireren door de drie investeringscrite-ria van Voor Elkaar Holding en gebruik de tem-plate om jullie eigen pitch deck op te stellen.</a:t>
            </a:r>
            <a:endParaRPr lang="nl-NL" sz="1000" b="1" dirty="0">
              <a:solidFill>
                <a:schemeClr val="bg1"/>
              </a:solidFill>
            </a:endParaRPr>
          </a:p>
        </p:txBody>
      </p:sp>
      <p:sp>
        <p:nvSpPr>
          <p:cNvPr id="13" name="Tekstvak 12">
            <a:extLst>
              <a:ext uri="{FF2B5EF4-FFF2-40B4-BE49-F238E27FC236}">
                <a16:creationId xmlns:a16="http://schemas.microsoft.com/office/drawing/2014/main" id="{B7EF1768-0182-1ECF-5978-9D160397955E}"/>
              </a:ext>
            </a:extLst>
          </p:cNvPr>
          <p:cNvSpPr txBox="1"/>
          <p:nvPr userDrawn="1"/>
        </p:nvSpPr>
        <p:spPr>
          <a:xfrm>
            <a:off x="352423" y="4982958"/>
            <a:ext cx="2633665" cy="380480"/>
          </a:xfrm>
          <a:prstGeom prst="rect">
            <a:avLst/>
          </a:prstGeom>
          <a:noFill/>
        </p:spPr>
        <p:txBody>
          <a:bodyPr wrap="square" lIns="36000" tIns="36000" rIns="36000" bIns="36000" rtlCol="0">
            <a:spAutoFit/>
          </a:bodyPr>
          <a:lstStyle/>
          <a:p>
            <a:pPr>
              <a:lnSpc>
                <a:spcPts val="1200"/>
              </a:lnSpc>
            </a:pPr>
            <a:r>
              <a:rPr lang="nl-NL" sz="1000" dirty="0">
                <a:solidFill>
                  <a:schemeClr val="accent3"/>
                </a:solidFill>
              </a:rPr>
              <a:t>Ga naar de pitch deck template en maak de pitch deck voor jouw bedrijf    </a:t>
            </a:r>
            <a:endParaRPr lang="nl-NL" sz="1000" b="1" dirty="0">
              <a:solidFill>
                <a:schemeClr val="accent3"/>
              </a:solidFill>
            </a:endParaRPr>
          </a:p>
        </p:txBody>
      </p:sp>
      <p:pic>
        <p:nvPicPr>
          <p:cNvPr id="15" name="Graphic 14">
            <a:extLst>
              <a:ext uri="{FF2B5EF4-FFF2-40B4-BE49-F238E27FC236}">
                <a16:creationId xmlns:a16="http://schemas.microsoft.com/office/drawing/2014/main" id="{C3322F92-82D8-886D-1DDD-C6A2D8D1165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994138" y="5183684"/>
            <a:ext cx="60000" cy="108000"/>
          </a:xfrm>
          <a:prstGeom prst="rect">
            <a:avLst/>
          </a:prstGeom>
        </p:spPr>
      </p:pic>
      <p:pic>
        <p:nvPicPr>
          <p:cNvPr id="17" name="Afbeelding 16" descr="Afbeelding met tekst, Lettertype, Graphics, grafische vormgeving&#10;&#10;Automatisch gegenereerde beschrijving">
            <a:extLst>
              <a:ext uri="{FF2B5EF4-FFF2-40B4-BE49-F238E27FC236}">
                <a16:creationId xmlns:a16="http://schemas.microsoft.com/office/drawing/2014/main" id="{3A711A6A-7454-0828-F581-BC876C66FA7D}"/>
              </a:ext>
            </a:extLst>
          </p:cNvPr>
          <p:cNvPicPr>
            <a:picLocks noChangeAspect="1"/>
          </p:cNvPicPr>
          <p:nvPr userDrawn="1"/>
        </p:nvPicPr>
        <p:blipFill>
          <a:blip r:embed="rId6"/>
          <a:stretch>
            <a:fillRect/>
          </a:stretch>
        </p:blipFill>
        <p:spPr>
          <a:xfrm>
            <a:off x="1555521" y="5920473"/>
            <a:ext cx="1508572" cy="679864"/>
          </a:xfrm>
          <a:prstGeom prst="rect">
            <a:avLst/>
          </a:prstGeom>
        </p:spPr>
      </p:pic>
      <p:sp>
        <p:nvSpPr>
          <p:cNvPr id="18" name="Tekstvak 17">
            <a:extLst>
              <a:ext uri="{FF2B5EF4-FFF2-40B4-BE49-F238E27FC236}">
                <a16:creationId xmlns:a16="http://schemas.microsoft.com/office/drawing/2014/main" id="{8A5ED61A-2F0C-7760-34A7-BB4F0EFE9F3E}"/>
              </a:ext>
            </a:extLst>
          </p:cNvPr>
          <p:cNvSpPr txBox="1"/>
          <p:nvPr userDrawn="1"/>
        </p:nvSpPr>
        <p:spPr>
          <a:xfrm>
            <a:off x="3463372" y="373996"/>
            <a:ext cx="2347914" cy="790848"/>
          </a:xfrm>
          <a:prstGeom prst="rect">
            <a:avLst/>
          </a:prstGeom>
          <a:noFill/>
        </p:spPr>
        <p:txBody>
          <a:bodyPr wrap="square" lIns="36000" tIns="36000" rIns="36000" bIns="36000" rtlCol="0">
            <a:spAutoFit/>
          </a:bodyPr>
          <a:lstStyle/>
          <a:p>
            <a:pPr>
              <a:lnSpc>
                <a:spcPts val="2800"/>
              </a:lnSpc>
            </a:pPr>
            <a:r>
              <a:rPr lang="nl-NL" sz="2400" b="1" dirty="0">
                <a:solidFill>
                  <a:schemeClr val="tx1"/>
                </a:solidFill>
              </a:rPr>
              <a:t>Onderdelen van het pitch deck</a:t>
            </a:r>
          </a:p>
        </p:txBody>
      </p:sp>
      <p:sp>
        <p:nvSpPr>
          <p:cNvPr id="19" name="Tekstvak 18">
            <a:extLst>
              <a:ext uri="{FF2B5EF4-FFF2-40B4-BE49-F238E27FC236}">
                <a16:creationId xmlns:a16="http://schemas.microsoft.com/office/drawing/2014/main" id="{BA8FEFB7-0790-1A66-5296-3860D3C7D544}"/>
              </a:ext>
            </a:extLst>
          </p:cNvPr>
          <p:cNvSpPr txBox="1"/>
          <p:nvPr userDrawn="1"/>
        </p:nvSpPr>
        <p:spPr>
          <a:xfrm>
            <a:off x="3473177" y="1215821"/>
            <a:ext cx="1737880" cy="226591"/>
          </a:xfrm>
          <a:prstGeom prst="rect">
            <a:avLst/>
          </a:prstGeom>
          <a:noFill/>
        </p:spPr>
        <p:txBody>
          <a:bodyPr wrap="square" lIns="36000" tIns="36000" rIns="36000" bIns="36000" rtlCol="0">
            <a:spAutoFit/>
          </a:bodyPr>
          <a:lstStyle/>
          <a:p>
            <a:pPr>
              <a:lnSpc>
                <a:spcPts val="1200"/>
              </a:lnSpc>
            </a:pPr>
            <a:r>
              <a:rPr lang="nl-NL" sz="1000" dirty="0">
                <a:solidFill>
                  <a:schemeClr val="tx1"/>
                </a:solidFill>
              </a:rPr>
              <a:t>Ga naar de pitch deck template</a:t>
            </a:r>
            <a:endParaRPr lang="nl-NL" sz="1000" b="1" dirty="0">
              <a:solidFill>
                <a:schemeClr val="tx1"/>
              </a:solidFill>
            </a:endParaRPr>
          </a:p>
        </p:txBody>
      </p:sp>
      <p:pic>
        <p:nvPicPr>
          <p:cNvPr id="20" name="Graphic 19">
            <a:extLst>
              <a:ext uri="{FF2B5EF4-FFF2-40B4-BE49-F238E27FC236}">
                <a16:creationId xmlns:a16="http://schemas.microsoft.com/office/drawing/2014/main" id="{23998E6E-35D9-3268-ACD1-CC977ADBF3B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245326" y="1275116"/>
            <a:ext cx="60000" cy="108000"/>
          </a:xfrm>
          <a:prstGeom prst="rect">
            <a:avLst/>
          </a:prstGeom>
        </p:spPr>
      </p:pic>
      <p:sp>
        <p:nvSpPr>
          <p:cNvPr id="21" name="Tekstvak 20">
            <a:extLst>
              <a:ext uri="{FF2B5EF4-FFF2-40B4-BE49-F238E27FC236}">
                <a16:creationId xmlns:a16="http://schemas.microsoft.com/office/drawing/2014/main" id="{861A0533-DA6F-FA22-FEA9-07035293793F}"/>
              </a:ext>
            </a:extLst>
          </p:cNvPr>
          <p:cNvSpPr txBox="1"/>
          <p:nvPr userDrawn="1"/>
        </p:nvSpPr>
        <p:spPr>
          <a:xfrm>
            <a:off x="3801212" y="1664706"/>
            <a:ext cx="622534"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Oplossing</a:t>
            </a:r>
          </a:p>
        </p:txBody>
      </p:sp>
      <p:sp>
        <p:nvSpPr>
          <p:cNvPr id="22" name="Tekstvak 21">
            <a:extLst>
              <a:ext uri="{FF2B5EF4-FFF2-40B4-BE49-F238E27FC236}">
                <a16:creationId xmlns:a16="http://schemas.microsoft.com/office/drawing/2014/main" id="{52860CB1-ADE0-D669-3FE6-466B6E98F0DA}"/>
              </a:ext>
            </a:extLst>
          </p:cNvPr>
          <p:cNvSpPr txBox="1"/>
          <p:nvPr userDrawn="1"/>
        </p:nvSpPr>
        <p:spPr>
          <a:xfrm>
            <a:off x="5909682" y="1664706"/>
            <a:ext cx="694668"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Waarom nu</a:t>
            </a:r>
          </a:p>
        </p:txBody>
      </p:sp>
      <p:sp>
        <p:nvSpPr>
          <p:cNvPr id="23" name="Tekstvak 22">
            <a:extLst>
              <a:ext uri="{FF2B5EF4-FFF2-40B4-BE49-F238E27FC236}">
                <a16:creationId xmlns:a16="http://schemas.microsoft.com/office/drawing/2014/main" id="{4F806E8D-58C2-4EC2-66CC-0493B305C0AF}"/>
              </a:ext>
            </a:extLst>
          </p:cNvPr>
          <p:cNvSpPr txBox="1"/>
          <p:nvPr userDrawn="1"/>
        </p:nvSpPr>
        <p:spPr>
          <a:xfrm>
            <a:off x="3801212" y="2924438"/>
            <a:ext cx="487881"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Product</a:t>
            </a:r>
          </a:p>
        </p:txBody>
      </p:sp>
      <p:sp>
        <p:nvSpPr>
          <p:cNvPr id="24" name="Tekstvak 23">
            <a:extLst>
              <a:ext uri="{FF2B5EF4-FFF2-40B4-BE49-F238E27FC236}">
                <a16:creationId xmlns:a16="http://schemas.microsoft.com/office/drawing/2014/main" id="{5D0C5353-086C-591A-FE85-7FF713F2CFE8}"/>
              </a:ext>
            </a:extLst>
          </p:cNvPr>
          <p:cNvSpPr txBox="1"/>
          <p:nvPr userDrawn="1"/>
        </p:nvSpPr>
        <p:spPr>
          <a:xfrm>
            <a:off x="5909682" y="2924438"/>
            <a:ext cx="883823"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Businessmodel</a:t>
            </a:r>
          </a:p>
        </p:txBody>
      </p:sp>
      <p:sp>
        <p:nvSpPr>
          <p:cNvPr id="25" name="Tekstvak 24">
            <a:extLst>
              <a:ext uri="{FF2B5EF4-FFF2-40B4-BE49-F238E27FC236}">
                <a16:creationId xmlns:a16="http://schemas.microsoft.com/office/drawing/2014/main" id="{1BB2922E-7747-0A91-BE1A-C5272D8151DA}"/>
              </a:ext>
            </a:extLst>
          </p:cNvPr>
          <p:cNvSpPr txBox="1"/>
          <p:nvPr userDrawn="1"/>
        </p:nvSpPr>
        <p:spPr>
          <a:xfrm>
            <a:off x="8021975" y="1664706"/>
            <a:ext cx="818100"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Marktomvang</a:t>
            </a:r>
          </a:p>
        </p:txBody>
      </p:sp>
      <p:sp>
        <p:nvSpPr>
          <p:cNvPr id="26" name="Tekstvak 25">
            <a:extLst>
              <a:ext uri="{FF2B5EF4-FFF2-40B4-BE49-F238E27FC236}">
                <a16:creationId xmlns:a16="http://schemas.microsoft.com/office/drawing/2014/main" id="{E902F03E-684C-03F1-019D-C614C1B0F188}"/>
              </a:ext>
            </a:extLst>
          </p:cNvPr>
          <p:cNvSpPr txBox="1"/>
          <p:nvPr userDrawn="1"/>
        </p:nvSpPr>
        <p:spPr>
          <a:xfrm>
            <a:off x="10130445" y="1664706"/>
            <a:ext cx="761994"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Concurrentie</a:t>
            </a:r>
          </a:p>
        </p:txBody>
      </p:sp>
      <p:sp>
        <p:nvSpPr>
          <p:cNvPr id="27" name="Tekstvak 26">
            <a:extLst>
              <a:ext uri="{FF2B5EF4-FFF2-40B4-BE49-F238E27FC236}">
                <a16:creationId xmlns:a16="http://schemas.microsoft.com/office/drawing/2014/main" id="{1F30C153-FE7F-E35D-3ED8-69BD080D0EC0}"/>
              </a:ext>
            </a:extLst>
          </p:cNvPr>
          <p:cNvSpPr txBox="1"/>
          <p:nvPr userDrawn="1"/>
        </p:nvSpPr>
        <p:spPr>
          <a:xfrm>
            <a:off x="8021975" y="2924438"/>
            <a:ext cx="369259"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Team</a:t>
            </a:r>
          </a:p>
        </p:txBody>
      </p:sp>
      <p:sp>
        <p:nvSpPr>
          <p:cNvPr id="28" name="Tekstvak 27">
            <a:extLst>
              <a:ext uri="{FF2B5EF4-FFF2-40B4-BE49-F238E27FC236}">
                <a16:creationId xmlns:a16="http://schemas.microsoft.com/office/drawing/2014/main" id="{167CA205-055F-458A-D4CB-22E829CC9CA4}"/>
              </a:ext>
            </a:extLst>
          </p:cNvPr>
          <p:cNvSpPr txBox="1"/>
          <p:nvPr userDrawn="1"/>
        </p:nvSpPr>
        <p:spPr>
          <a:xfrm>
            <a:off x="10130445" y="2924438"/>
            <a:ext cx="612916"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Financieel</a:t>
            </a:r>
          </a:p>
        </p:txBody>
      </p:sp>
      <p:sp>
        <p:nvSpPr>
          <p:cNvPr id="29" name="Tekstvak 28">
            <a:extLst>
              <a:ext uri="{FF2B5EF4-FFF2-40B4-BE49-F238E27FC236}">
                <a16:creationId xmlns:a16="http://schemas.microsoft.com/office/drawing/2014/main" id="{CE0381C5-AB6D-91F6-8101-CE87ABA5AFB3}"/>
              </a:ext>
            </a:extLst>
          </p:cNvPr>
          <p:cNvSpPr txBox="1"/>
          <p:nvPr userDrawn="1"/>
        </p:nvSpPr>
        <p:spPr>
          <a:xfrm>
            <a:off x="8021975" y="416596"/>
            <a:ext cx="329184"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Visie</a:t>
            </a:r>
          </a:p>
        </p:txBody>
      </p:sp>
      <p:sp>
        <p:nvSpPr>
          <p:cNvPr id="30" name="Tekstvak 29">
            <a:extLst>
              <a:ext uri="{FF2B5EF4-FFF2-40B4-BE49-F238E27FC236}">
                <a16:creationId xmlns:a16="http://schemas.microsoft.com/office/drawing/2014/main" id="{2A2215DB-40AA-E9F6-DFCD-92C35EE3E6B7}"/>
              </a:ext>
            </a:extLst>
          </p:cNvPr>
          <p:cNvSpPr txBox="1"/>
          <p:nvPr userDrawn="1"/>
        </p:nvSpPr>
        <p:spPr>
          <a:xfrm>
            <a:off x="10130445" y="416596"/>
            <a:ext cx="574444" cy="226591"/>
          </a:xfrm>
          <a:prstGeom prst="rect">
            <a:avLst/>
          </a:prstGeom>
          <a:noFill/>
        </p:spPr>
        <p:txBody>
          <a:bodyPr wrap="none" lIns="36000" tIns="36000" rIns="36000" bIns="36000" rtlCol="0">
            <a:spAutoFit/>
          </a:bodyPr>
          <a:lstStyle/>
          <a:p>
            <a:pPr>
              <a:lnSpc>
                <a:spcPts val="1200"/>
              </a:lnSpc>
            </a:pPr>
            <a:r>
              <a:rPr lang="nl-NL" sz="1000" b="1" dirty="0">
                <a:solidFill>
                  <a:schemeClr val="tx1"/>
                </a:solidFill>
              </a:rPr>
              <a:t>Probleem</a:t>
            </a:r>
          </a:p>
        </p:txBody>
      </p:sp>
      <p:sp>
        <p:nvSpPr>
          <p:cNvPr id="31" name="Tekstvak 30">
            <a:extLst>
              <a:ext uri="{FF2B5EF4-FFF2-40B4-BE49-F238E27FC236}">
                <a16:creationId xmlns:a16="http://schemas.microsoft.com/office/drawing/2014/main" id="{184B1122-F39F-65E5-FFBB-0A1D173FCA40}"/>
              </a:ext>
            </a:extLst>
          </p:cNvPr>
          <p:cNvSpPr txBox="1"/>
          <p:nvPr userDrawn="1"/>
        </p:nvSpPr>
        <p:spPr>
          <a:xfrm>
            <a:off x="3547152" y="1914188"/>
            <a:ext cx="1789780" cy="633754"/>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Presenteer je oplossing en leg uit waarom deze uniek en effectief is. Geef inzicht in hoe het werkt en waarom het duurzaam is.</a:t>
            </a:r>
            <a:endParaRPr lang="nl-NL" sz="900" b="1" dirty="0">
              <a:solidFill>
                <a:schemeClr val="tx2"/>
              </a:solidFill>
            </a:endParaRPr>
          </a:p>
        </p:txBody>
      </p:sp>
      <p:sp>
        <p:nvSpPr>
          <p:cNvPr id="32" name="Tekstvak 31">
            <a:extLst>
              <a:ext uri="{FF2B5EF4-FFF2-40B4-BE49-F238E27FC236}">
                <a16:creationId xmlns:a16="http://schemas.microsoft.com/office/drawing/2014/main" id="{05F1DC14-1786-D5B7-BD67-A2F4C48E967B}"/>
              </a:ext>
            </a:extLst>
          </p:cNvPr>
          <p:cNvSpPr txBox="1"/>
          <p:nvPr userDrawn="1"/>
        </p:nvSpPr>
        <p:spPr>
          <a:xfrm>
            <a:off x="5661702" y="1914188"/>
            <a:ext cx="1789780" cy="774818"/>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Leg uit waarom dit het juiste moment is om jouw product op de markt te brengen. Geef aan welke trends en marktontwikkelingen dit ondersteunen.</a:t>
            </a:r>
            <a:endParaRPr lang="nl-NL" sz="900" b="1" dirty="0">
              <a:solidFill>
                <a:schemeClr val="tx2"/>
              </a:solidFill>
            </a:endParaRPr>
          </a:p>
        </p:txBody>
      </p:sp>
      <p:sp>
        <p:nvSpPr>
          <p:cNvPr id="33" name="Tekstvak 32">
            <a:extLst>
              <a:ext uri="{FF2B5EF4-FFF2-40B4-BE49-F238E27FC236}">
                <a16:creationId xmlns:a16="http://schemas.microsoft.com/office/drawing/2014/main" id="{64D4E63A-E8F3-5E49-A062-2AB10D65312E}"/>
              </a:ext>
            </a:extLst>
          </p:cNvPr>
          <p:cNvSpPr txBox="1"/>
          <p:nvPr userDrawn="1"/>
        </p:nvSpPr>
        <p:spPr>
          <a:xfrm>
            <a:off x="7776252" y="1914188"/>
            <a:ext cx="1789780" cy="492690"/>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Schat de omvang van je markt. Gebruik hiervoor de TAM SAMSOM benadering.</a:t>
            </a:r>
            <a:endParaRPr lang="nl-NL" sz="900" b="1" dirty="0">
              <a:solidFill>
                <a:schemeClr val="tx2"/>
              </a:solidFill>
            </a:endParaRPr>
          </a:p>
        </p:txBody>
      </p:sp>
      <p:sp>
        <p:nvSpPr>
          <p:cNvPr id="34" name="Tekstvak 33">
            <a:extLst>
              <a:ext uri="{FF2B5EF4-FFF2-40B4-BE49-F238E27FC236}">
                <a16:creationId xmlns:a16="http://schemas.microsoft.com/office/drawing/2014/main" id="{10EC2B09-0758-4701-AF66-EF3BD25FCECE}"/>
              </a:ext>
            </a:extLst>
          </p:cNvPr>
          <p:cNvSpPr txBox="1"/>
          <p:nvPr userDrawn="1"/>
        </p:nvSpPr>
        <p:spPr>
          <a:xfrm>
            <a:off x="9880543" y="1914188"/>
            <a:ext cx="1876237" cy="492690"/>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Beschrijf je concurrenten en leg uit hoe jouw oplossing zich onderscheidt van de rest.</a:t>
            </a:r>
            <a:endParaRPr lang="nl-NL" sz="900" b="1" dirty="0">
              <a:solidFill>
                <a:schemeClr val="tx2"/>
              </a:solidFill>
            </a:endParaRPr>
          </a:p>
        </p:txBody>
      </p:sp>
      <p:sp>
        <p:nvSpPr>
          <p:cNvPr id="35" name="Tekstvak 34">
            <a:extLst>
              <a:ext uri="{FF2B5EF4-FFF2-40B4-BE49-F238E27FC236}">
                <a16:creationId xmlns:a16="http://schemas.microsoft.com/office/drawing/2014/main" id="{CE6DCA59-6B09-7947-0E93-67DC7B6FC9EF}"/>
              </a:ext>
            </a:extLst>
          </p:cNvPr>
          <p:cNvSpPr txBox="1"/>
          <p:nvPr userDrawn="1"/>
        </p:nvSpPr>
        <p:spPr>
          <a:xfrm>
            <a:off x="3547152" y="3172942"/>
            <a:ext cx="1867120" cy="492690"/>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Geef gedetailleerde informatie over je product, bij voorkeur via een demo of visuele uitleg van de werking.</a:t>
            </a:r>
            <a:endParaRPr lang="nl-NL" sz="900" b="1" dirty="0">
              <a:solidFill>
                <a:schemeClr val="tx2"/>
              </a:solidFill>
            </a:endParaRPr>
          </a:p>
        </p:txBody>
      </p:sp>
      <p:sp>
        <p:nvSpPr>
          <p:cNvPr id="36" name="Tekstvak 35">
            <a:extLst>
              <a:ext uri="{FF2B5EF4-FFF2-40B4-BE49-F238E27FC236}">
                <a16:creationId xmlns:a16="http://schemas.microsoft.com/office/drawing/2014/main" id="{132FC3B8-FDCC-9F24-002F-DA9EAEBDAC51}"/>
              </a:ext>
            </a:extLst>
          </p:cNvPr>
          <p:cNvSpPr txBox="1"/>
          <p:nvPr userDrawn="1"/>
        </p:nvSpPr>
        <p:spPr>
          <a:xfrm>
            <a:off x="5661701" y="3172942"/>
            <a:ext cx="1876237" cy="351626"/>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Leg uit hoe je geld verdient. Bespreek je inkomstenstromen en prijsmodel. </a:t>
            </a:r>
            <a:endParaRPr lang="nl-NL" sz="900" b="1" dirty="0">
              <a:solidFill>
                <a:schemeClr val="tx2"/>
              </a:solidFill>
            </a:endParaRPr>
          </a:p>
        </p:txBody>
      </p:sp>
      <p:sp>
        <p:nvSpPr>
          <p:cNvPr id="37" name="Tekstvak 36">
            <a:extLst>
              <a:ext uri="{FF2B5EF4-FFF2-40B4-BE49-F238E27FC236}">
                <a16:creationId xmlns:a16="http://schemas.microsoft.com/office/drawing/2014/main" id="{6D389E6F-21EA-7F5F-4BAF-5609226C4097}"/>
              </a:ext>
            </a:extLst>
          </p:cNvPr>
          <p:cNvSpPr txBox="1"/>
          <p:nvPr userDrawn="1"/>
        </p:nvSpPr>
        <p:spPr>
          <a:xfrm>
            <a:off x="7776252" y="3172942"/>
            <a:ext cx="1876236" cy="774818"/>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Introduceer de belangrijkste leden van je team en hun relevante ervaring. Dit moet het vertrouwen wekken dat jouw team in staat is om het bedrijf succesvol te maken.</a:t>
            </a:r>
            <a:endParaRPr lang="nl-NL" sz="900" b="1" dirty="0">
              <a:solidFill>
                <a:schemeClr val="tx2"/>
              </a:solidFill>
            </a:endParaRPr>
          </a:p>
        </p:txBody>
      </p:sp>
      <p:sp>
        <p:nvSpPr>
          <p:cNvPr id="38" name="Tekstvak 37">
            <a:extLst>
              <a:ext uri="{FF2B5EF4-FFF2-40B4-BE49-F238E27FC236}">
                <a16:creationId xmlns:a16="http://schemas.microsoft.com/office/drawing/2014/main" id="{947BF7A8-2768-9059-8877-1FB44FB2E524}"/>
              </a:ext>
            </a:extLst>
          </p:cNvPr>
          <p:cNvSpPr txBox="1"/>
          <p:nvPr userDrawn="1"/>
        </p:nvSpPr>
        <p:spPr>
          <a:xfrm>
            <a:off x="9880543" y="3172942"/>
            <a:ext cx="1876237" cy="633754"/>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W&amp;V en prognoses (eventueel </a:t>
            </a:r>
            <a:br>
              <a:rPr lang="nl-NL" sz="900" dirty="0">
                <a:solidFill>
                  <a:schemeClr val="tx2"/>
                </a:solidFill>
              </a:rPr>
            </a:br>
            <a:r>
              <a:rPr lang="nl-NL" sz="900" dirty="0">
                <a:solidFill>
                  <a:schemeClr val="tx2"/>
                </a:solidFill>
              </a:rPr>
              <a:t>de balans). Deel alle relevante en beschikbare financiële gegevens, incl. de investeringsvraag.</a:t>
            </a:r>
            <a:endParaRPr lang="nl-NL" sz="900" b="1" dirty="0">
              <a:solidFill>
                <a:schemeClr val="tx2"/>
              </a:solidFill>
            </a:endParaRPr>
          </a:p>
        </p:txBody>
      </p:sp>
      <p:sp>
        <p:nvSpPr>
          <p:cNvPr id="39" name="Tekstvak 38">
            <a:extLst>
              <a:ext uri="{FF2B5EF4-FFF2-40B4-BE49-F238E27FC236}">
                <a16:creationId xmlns:a16="http://schemas.microsoft.com/office/drawing/2014/main" id="{874695A1-CB67-3507-C225-8B7D854F27E1}"/>
              </a:ext>
            </a:extLst>
          </p:cNvPr>
          <p:cNvSpPr txBox="1"/>
          <p:nvPr userDrawn="1"/>
        </p:nvSpPr>
        <p:spPr>
          <a:xfrm>
            <a:off x="7776251" y="674047"/>
            <a:ext cx="1849380" cy="633754"/>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Definieer het doel van je bedrijf in één duidelijke zin. Dit moet meteen duidelijk maken wat je bedrijf doet en voor wie het bedoeld is.</a:t>
            </a:r>
            <a:endParaRPr lang="nl-NL" sz="900" b="1" dirty="0">
              <a:solidFill>
                <a:schemeClr val="tx2"/>
              </a:solidFill>
            </a:endParaRPr>
          </a:p>
        </p:txBody>
      </p:sp>
      <p:sp>
        <p:nvSpPr>
          <p:cNvPr id="40" name="Tekstvak 39">
            <a:extLst>
              <a:ext uri="{FF2B5EF4-FFF2-40B4-BE49-F238E27FC236}">
                <a16:creationId xmlns:a16="http://schemas.microsoft.com/office/drawing/2014/main" id="{3CB0CA55-25B0-6E99-EF84-A7415ECE72E4}"/>
              </a:ext>
            </a:extLst>
          </p:cNvPr>
          <p:cNvSpPr txBox="1"/>
          <p:nvPr userDrawn="1"/>
        </p:nvSpPr>
        <p:spPr>
          <a:xfrm>
            <a:off x="9880543" y="674047"/>
            <a:ext cx="1876237" cy="633754"/>
          </a:xfrm>
          <a:prstGeom prst="rect">
            <a:avLst/>
          </a:prstGeom>
          <a:noFill/>
        </p:spPr>
        <p:txBody>
          <a:bodyPr wrap="square" lIns="36000" tIns="36000" rIns="36000" bIns="36000" rtlCol="0">
            <a:spAutoFit/>
          </a:bodyPr>
          <a:lstStyle/>
          <a:p>
            <a:pPr>
              <a:lnSpc>
                <a:spcPts val="1080"/>
              </a:lnSpc>
            </a:pPr>
            <a:r>
              <a:rPr lang="nl-NL" sz="900" dirty="0">
                <a:solidFill>
                  <a:schemeClr val="tx2"/>
                </a:solidFill>
              </a:rPr>
              <a:t>Beschrijf het probleem dat je oplost. Leg uit hoe het huidige aanbod tekortschiet en waarom jouw oplossing nodig is.</a:t>
            </a:r>
            <a:endParaRPr lang="nl-NL" sz="900" b="1" dirty="0">
              <a:solidFill>
                <a:schemeClr val="tx2"/>
              </a:solidFill>
            </a:endParaRPr>
          </a:p>
        </p:txBody>
      </p:sp>
      <p:sp>
        <p:nvSpPr>
          <p:cNvPr id="41" name="Tekstvak 40">
            <a:extLst>
              <a:ext uri="{FF2B5EF4-FFF2-40B4-BE49-F238E27FC236}">
                <a16:creationId xmlns:a16="http://schemas.microsoft.com/office/drawing/2014/main" id="{ED21371A-7F18-B94C-78D4-FEF1BACD3D67}"/>
              </a:ext>
            </a:extLst>
          </p:cNvPr>
          <p:cNvSpPr txBox="1"/>
          <p:nvPr userDrawn="1"/>
        </p:nvSpPr>
        <p:spPr>
          <a:xfrm>
            <a:off x="3454258" y="4411356"/>
            <a:ext cx="2922729" cy="230823"/>
          </a:xfrm>
          <a:prstGeom prst="rect">
            <a:avLst/>
          </a:prstGeom>
          <a:noFill/>
        </p:spPr>
        <p:txBody>
          <a:bodyPr wrap="square" lIns="36000" tIns="36000" rIns="36000" bIns="36000" rtlCol="0">
            <a:spAutoFit/>
          </a:bodyPr>
          <a:lstStyle/>
          <a:p>
            <a:pPr>
              <a:lnSpc>
                <a:spcPts val="1200"/>
              </a:lnSpc>
            </a:pPr>
            <a:r>
              <a:rPr lang="nl-NL" sz="1200" b="1" dirty="0">
                <a:solidFill>
                  <a:schemeClr val="accent3"/>
                </a:solidFill>
              </a:rPr>
              <a:t>Investeringscriteria van Voor Elkaar Holding</a:t>
            </a:r>
          </a:p>
        </p:txBody>
      </p:sp>
      <p:sp>
        <p:nvSpPr>
          <p:cNvPr id="43" name="Tekstvak 42">
            <a:extLst>
              <a:ext uri="{FF2B5EF4-FFF2-40B4-BE49-F238E27FC236}">
                <a16:creationId xmlns:a16="http://schemas.microsoft.com/office/drawing/2014/main" id="{4C17AF3F-64FF-3F31-4CDE-7E53AD151CCF}"/>
              </a:ext>
            </a:extLst>
          </p:cNvPr>
          <p:cNvSpPr txBox="1"/>
          <p:nvPr userDrawn="1"/>
        </p:nvSpPr>
        <p:spPr>
          <a:xfrm rot="16200000">
            <a:off x="3489056" y="4903589"/>
            <a:ext cx="301365" cy="92333"/>
          </a:xfrm>
          <a:prstGeom prst="rect">
            <a:avLst/>
          </a:prstGeom>
          <a:noFill/>
        </p:spPr>
        <p:txBody>
          <a:bodyPr wrap="none" lIns="0" tIns="0" rIns="0" bIns="0" rtlCol="0">
            <a:spAutoFit/>
          </a:bodyPr>
          <a:lstStyle/>
          <a:p>
            <a:r>
              <a:rPr lang="nl-NL" sz="600" b="1" dirty="0">
                <a:solidFill>
                  <a:schemeClr val="bg1"/>
                </a:solidFill>
              </a:rPr>
              <a:t>Criterium</a:t>
            </a:r>
          </a:p>
        </p:txBody>
      </p:sp>
      <p:sp>
        <p:nvSpPr>
          <p:cNvPr id="44" name="Tekstvak 43">
            <a:extLst>
              <a:ext uri="{FF2B5EF4-FFF2-40B4-BE49-F238E27FC236}">
                <a16:creationId xmlns:a16="http://schemas.microsoft.com/office/drawing/2014/main" id="{07B1BC97-552C-1B01-5ABF-622568DEB1BD}"/>
              </a:ext>
            </a:extLst>
          </p:cNvPr>
          <p:cNvSpPr txBox="1"/>
          <p:nvPr userDrawn="1"/>
        </p:nvSpPr>
        <p:spPr>
          <a:xfrm rot="16200000">
            <a:off x="3528330" y="5816879"/>
            <a:ext cx="222818" cy="92333"/>
          </a:xfrm>
          <a:prstGeom prst="rect">
            <a:avLst/>
          </a:prstGeom>
          <a:noFill/>
        </p:spPr>
        <p:txBody>
          <a:bodyPr wrap="none" lIns="0" tIns="0" rIns="0" bIns="0" rtlCol="0">
            <a:spAutoFit/>
          </a:bodyPr>
          <a:lstStyle/>
          <a:p>
            <a:r>
              <a:rPr lang="nl-NL" sz="600" b="1" dirty="0">
                <a:solidFill>
                  <a:schemeClr val="bg1"/>
                </a:solidFill>
              </a:rPr>
              <a:t>Vragen</a:t>
            </a:r>
          </a:p>
        </p:txBody>
      </p:sp>
      <p:sp>
        <p:nvSpPr>
          <p:cNvPr id="45" name="Tekstvak 44">
            <a:extLst>
              <a:ext uri="{FF2B5EF4-FFF2-40B4-BE49-F238E27FC236}">
                <a16:creationId xmlns:a16="http://schemas.microsoft.com/office/drawing/2014/main" id="{7A7852D0-E40A-FD59-4EFF-757ED933E473}"/>
              </a:ext>
            </a:extLst>
          </p:cNvPr>
          <p:cNvSpPr txBox="1"/>
          <p:nvPr userDrawn="1"/>
        </p:nvSpPr>
        <p:spPr>
          <a:xfrm>
            <a:off x="4370552" y="4895874"/>
            <a:ext cx="1556516" cy="138499"/>
          </a:xfrm>
          <a:prstGeom prst="rect">
            <a:avLst/>
          </a:prstGeom>
          <a:noFill/>
        </p:spPr>
        <p:txBody>
          <a:bodyPr wrap="none" lIns="0" tIns="0" rIns="0" bIns="0" rtlCol="0">
            <a:spAutoFit/>
          </a:bodyPr>
          <a:lstStyle/>
          <a:p>
            <a:r>
              <a:rPr lang="nl-NL" sz="900" b="1" dirty="0">
                <a:solidFill>
                  <a:schemeClr val="accent3"/>
                </a:solidFill>
              </a:rPr>
              <a:t>Sociaal maatschappelijke impact</a:t>
            </a:r>
          </a:p>
        </p:txBody>
      </p:sp>
      <p:sp>
        <p:nvSpPr>
          <p:cNvPr id="46" name="Tekstvak 45">
            <a:extLst>
              <a:ext uri="{FF2B5EF4-FFF2-40B4-BE49-F238E27FC236}">
                <a16:creationId xmlns:a16="http://schemas.microsoft.com/office/drawing/2014/main" id="{6ED37194-A34D-BC7B-5E86-CFEFBDB25E92}"/>
              </a:ext>
            </a:extLst>
          </p:cNvPr>
          <p:cNvSpPr txBox="1"/>
          <p:nvPr userDrawn="1"/>
        </p:nvSpPr>
        <p:spPr>
          <a:xfrm>
            <a:off x="7299575" y="4895874"/>
            <a:ext cx="1067600" cy="138499"/>
          </a:xfrm>
          <a:prstGeom prst="rect">
            <a:avLst/>
          </a:prstGeom>
          <a:noFill/>
        </p:spPr>
        <p:txBody>
          <a:bodyPr wrap="none" lIns="0" tIns="0" rIns="0" bIns="0" rtlCol="0">
            <a:spAutoFit/>
          </a:bodyPr>
          <a:lstStyle/>
          <a:p>
            <a:r>
              <a:rPr lang="nl-NL" sz="900" b="1" dirty="0">
                <a:solidFill>
                  <a:schemeClr val="accent3"/>
                </a:solidFill>
              </a:rPr>
              <a:t>Financiële gezondheid</a:t>
            </a:r>
          </a:p>
        </p:txBody>
      </p:sp>
      <p:sp>
        <p:nvSpPr>
          <p:cNvPr id="47" name="Tekstvak 46">
            <a:extLst>
              <a:ext uri="{FF2B5EF4-FFF2-40B4-BE49-F238E27FC236}">
                <a16:creationId xmlns:a16="http://schemas.microsoft.com/office/drawing/2014/main" id="{0FDD3DE0-D3F9-86A7-3171-7C74DF0C04FE}"/>
              </a:ext>
            </a:extLst>
          </p:cNvPr>
          <p:cNvSpPr txBox="1"/>
          <p:nvPr userDrawn="1"/>
        </p:nvSpPr>
        <p:spPr>
          <a:xfrm>
            <a:off x="10154683" y="4895874"/>
            <a:ext cx="724557" cy="138499"/>
          </a:xfrm>
          <a:prstGeom prst="rect">
            <a:avLst/>
          </a:prstGeom>
          <a:noFill/>
        </p:spPr>
        <p:txBody>
          <a:bodyPr wrap="none" lIns="0" tIns="0" rIns="0" bIns="0" rtlCol="0">
            <a:spAutoFit/>
          </a:bodyPr>
          <a:lstStyle/>
          <a:p>
            <a:r>
              <a:rPr lang="nl-NL" sz="900" b="1" dirty="0">
                <a:solidFill>
                  <a:schemeClr val="accent3"/>
                </a:solidFill>
              </a:rPr>
              <a:t>Schaalbaarheid</a:t>
            </a:r>
          </a:p>
        </p:txBody>
      </p:sp>
      <p:sp>
        <p:nvSpPr>
          <p:cNvPr id="48" name="Tekstvak 47">
            <a:extLst>
              <a:ext uri="{FF2B5EF4-FFF2-40B4-BE49-F238E27FC236}">
                <a16:creationId xmlns:a16="http://schemas.microsoft.com/office/drawing/2014/main" id="{B014ADC7-78E4-A24F-2A7A-8BA49FDE08A3}"/>
              </a:ext>
            </a:extLst>
          </p:cNvPr>
          <p:cNvSpPr txBox="1"/>
          <p:nvPr userDrawn="1"/>
        </p:nvSpPr>
        <p:spPr>
          <a:xfrm>
            <a:off x="3808794" y="5215224"/>
            <a:ext cx="2502929" cy="1319848"/>
          </a:xfrm>
          <a:prstGeom prst="rect">
            <a:avLst/>
          </a:prstGeom>
          <a:noFill/>
        </p:spPr>
        <p:txBody>
          <a:bodyPr wrap="none" rtlCol="0">
            <a:spAutoFit/>
          </a:bodyPr>
          <a:lstStyle/>
          <a:p>
            <a:pPr marL="122400" indent="-122400">
              <a:lnSpc>
                <a:spcPts val="960"/>
              </a:lnSpc>
              <a:buClr>
                <a:schemeClr val="accent5"/>
              </a:buClr>
              <a:buFont typeface="Scala Sans Pro" panose="02000503040000020003" pitchFamily="50" charset="0"/>
              <a:buChar char="●"/>
            </a:pPr>
            <a:r>
              <a:rPr lang="nl-NL" sz="800" b="1" dirty="0">
                <a:solidFill>
                  <a:schemeClr val="accent3"/>
                </a:solidFill>
              </a:rPr>
              <a:t>Pains &amp; Gains </a:t>
            </a:r>
            <a:br>
              <a:rPr lang="nl-NL" sz="800" b="1" dirty="0">
                <a:solidFill>
                  <a:schemeClr val="tx2"/>
                </a:solidFill>
              </a:rPr>
            </a:br>
            <a:r>
              <a:rPr lang="nl-NL" sz="800" dirty="0">
                <a:solidFill>
                  <a:schemeClr val="tx2"/>
                </a:solidFill>
              </a:rPr>
              <a:t>In hoeverre lost de oplossing pains op of levert </a:t>
            </a:r>
            <a:br>
              <a:rPr lang="nl-NL" sz="800" dirty="0">
                <a:solidFill>
                  <a:schemeClr val="tx2"/>
                </a:solidFill>
              </a:rPr>
            </a:br>
            <a:r>
              <a:rPr lang="nl-NL" sz="800" dirty="0">
                <a:solidFill>
                  <a:schemeClr val="tx2"/>
                </a:solidFill>
              </a:rPr>
              <a:t>het gains op?</a:t>
            </a:r>
          </a:p>
          <a:p>
            <a:pPr marL="122400" indent="-122400">
              <a:lnSpc>
                <a:spcPts val="960"/>
              </a:lnSpc>
              <a:spcBef>
                <a:spcPts val="300"/>
              </a:spcBef>
              <a:buClr>
                <a:schemeClr val="accent5"/>
              </a:buClr>
              <a:buFont typeface="Scala Sans Pro" panose="02000503040000020003" pitchFamily="50" charset="0"/>
              <a:buChar char="●"/>
            </a:pPr>
            <a:r>
              <a:rPr lang="nl-NL" sz="800" b="1" dirty="0">
                <a:solidFill>
                  <a:schemeClr val="accent3"/>
                </a:solidFill>
              </a:rPr>
              <a:t>Strategische fit </a:t>
            </a:r>
            <a:br>
              <a:rPr lang="nl-NL" sz="800" dirty="0">
                <a:solidFill>
                  <a:schemeClr val="tx2"/>
                </a:solidFill>
              </a:rPr>
            </a:br>
            <a:r>
              <a:rPr lang="nl-NL" sz="800" dirty="0">
                <a:solidFill>
                  <a:schemeClr val="tx2"/>
                </a:solidFill>
              </a:rPr>
              <a:t>In hoeverre past de oplossing in de domeinen van </a:t>
            </a:r>
            <a:br>
              <a:rPr lang="nl-NL" sz="800" dirty="0">
                <a:solidFill>
                  <a:schemeClr val="tx2"/>
                </a:solidFill>
              </a:rPr>
            </a:br>
            <a:r>
              <a:rPr lang="nl-NL" sz="800" dirty="0">
                <a:solidFill>
                  <a:schemeClr val="tx2"/>
                </a:solidFill>
              </a:rPr>
              <a:t>Voor Elkaar Holding?</a:t>
            </a:r>
          </a:p>
          <a:p>
            <a:pPr marL="122400" indent="-122400">
              <a:lnSpc>
                <a:spcPts val="960"/>
              </a:lnSpc>
              <a:spcBef>
                <a:spcPts val="300"/>
              </a:spcBef>
              <a:buClr>
                <a:schemeClr val="accent5"/>
              </a:buClr>
              <a:buFont typeface="Scala Sans Pro" panose="02000503040000020003" pitchFamily="50" charset="0"/>
              <a:buChar char="●"/>
            </a:pPr>
            <a:r>
              <a:rPr lang="nl-NL" sz="800" b="1" dirty="0">
                <a:solidFill>
                  <a:schemeClr val="accent3"/>
                </a:solidFill>
              </a:rPr>
              <a:t>DNA </a:t>
            </a:r>
            <a:br>
              <a:rPr lang="nl-NL" sz="800" dirty="0">
                <a:solidFill>
                  <a:schemeClr val="tx2"/>
                </a:solidFill>
              </a:rPr>
            </a:br>
            <a:r>
              <a:rPr lang="nl-NL" sz="800" dirty="0">
                <a:solidFill>
                  <a:schemeClr val="tx2"/>
                </a:solidFill>
              </a:rPr>
              <a:t>In hoeverre past de oplossing bij samen voor elkaar</a:t>
            </a:r>
            <a:br>
              <a:rPr lang="nl-NL" sz="800" dirty="0">
                <a:solidFill>
                  <a:schemeClr val="tx2"/>
                </a:solidFill>
              </a:rPr>
            </a:br>
            <a:r>
              <a:rPr lang="nl-NL" sz="800" dirty="0">
                <a:solidFill>
                  <a:schemeClr val="tx2"/>
                </a:solidFill>
              </a:rPr>
              <a:t>krijgen wat alleen niet lukt?</a:t>
            </a:r>
          </a:p>
        </p:txBody>
      </p:sp>
      <p:sp>
        <p:nvSpPr>
          <p:cNvPr id="49" name="Tekstvak 48">
            <a:extLst>
              <a:ext uri="{FF2B5EF4-FFF2-40B4-BE49-F238E27FC236}">
                <a16:creationId xmlns:a16="http://schemas.microsoft.com/office/drawing/2014/main" id="{2AAA1637-54EC-9A8F-CE3B-3D78B3537FBC}"/>
              </a:ext>
            </a:extLst>
          </p:cNvPr>
          <p:cNvSpPr txBox="1"/>
          <p:nvPr userDrawn="1"/>
        </p:nvSpPr>
        <p:spPr>
          <a:xfrm>
            <a:off x="6507429" y="5215224"/>
            <a:ext cx="2567049" cy="1294200"/>
          </a:xfrm>
          <a:prstGeom prst="rect">
            <a:avLst/>
          </a:prstGeom>
          <a:noFill/>
        </p:spPr>
        <p:txBody>
          <a:bodyPr wrap="none" rtlCol="0">
            <a:spAutoFit/>
          </a:bodyPr>
          <a:lstStyle/>
          <a:p>
            <a:pPr marL="122400" indent="-122400">
              <a:lnSpc>
                <a:spcPts val="960"/>
              </a:lnSpc>
              <a:buClr>
                <a:schemeClr val="accent5"/>
              </a:buClr>
              <a:buFont typeface="Scala Sans Pro" panose="02000503040000020003" pitchFamily="50" charset="0"/>
              <a:buChar char="●"/>
            </a:pPr>
            <a:r>
              <a:rPr lang="nl-NL" sz="800" b="1" dirty="0">
                <a:solidFill>
                  <a:schemeClr val="accent3"/>
                </a:solidFill>
              </a:rPr>
              <a:t>Omzet</a:t>
            </a:r>
            <a:br>
              <a:rPr lang="nl-NL" sz="800" b="1" dirty="0">
                <a:solidFill>
                  <a:schemeClr val="tx2"/>
                </a:solidFill>
              </a:rPr>
            </a:br>
            <a:r>
              <a:rPr lang="nl-NL" sz="800" dirty="0">
                <a:solidFill>
                  <a:schemeClr val="tx2"/>
                </a:solidFill>
              </a:rPr>
              <a:t>In hoeverre is de huidige omzetontwikkeling gezond?</a:t>
            </a:r>
          </a:p>
          <a:p>
            <a:pPr marL="122400" indent="-122400">
              <a:lnSpc>
                <a:spcPts val="960"/>
              </a:lnSpc>
              <a:spcBef>
                <a:spcPts val="1200"/>
              </a:spcBef>
              <a:buClr>
                <a:schemeClr val="accent5"/>
              </a:buClr>
              <a:buFont typeface="Scala Sans Pro" panose="02000503040000020003" pitchFamily="50" charset="0"/>
              <a:buChar char="●"/>
            </a:pPr>
            <a:r>
              <a:rPr lang="nl-NL" sz="800" b="1" dirty="0">
                <a:solidFill>
                  <a:schemeClr val="accent3"/>
                </a:solidFill>
              </a:rPr>
              <a:t>Kosten</a:t>
            </a:r>
            <a:br>
              <a:rPr lang="nl-NL" sz="800" dirty="0">
                <a:solidFill>
                  <a:schemeClr val="tx2"/>
                </a:solidFill>
              </a:rPr>
            </a:br>
            <a:r>
              <a:rPr lang="nl-NL" sz="800" dirty="0">
                <a:solidFill>
                  <a:schemeClr val="tx2"/>
                </a:solidFill>
              </a:rPr>
              <a:t>In hoeverre is de huidige kostenstructuur gezond?</a:t>
            </a:r>
          </a:p>
          <a:p>
            <a:pPr marL="122400" indent="-122400">
              <a:lnSpc>
                <a:spcPts val="960"/>
              </a:lnSpc>
              <a:spcBef>
                <a:spcPts val="1200"/>
              </a:spcBef>
              <a:buClr>
                <a:schemeClr val="accent5"/>
              </a:buClr>
              <a:buFont typeface="Scala Sans Pro" panose="02000503040000020003" pitchFamily="50" charset="0"/>
              <a:buChar char="●"/>
            </a:pPr>
            <a:r>
              <a:rPr lang="nl-NL" sz="800" b="1" dirty="0">
                <a:solidFill>
                  <a:schemeClr val="accent3"/>
                </a:solidFill>
              </a:rPr>
              <a:t>Businessmodel</a:t>
            </a:r>
            <a:br>
              <a:rPr lang="nl-NL" sz="800" b="1" dirty="0">
                <a:solidFill>
                  <a:schemeClr val="accent3"/>
                </a:solidFill>
              </a:rPr>
            </a:br>
            <a:r>
              <a:rPr lang="nl-NL" sz="800" dirty="0">
                <a:solidFill>
                  <a:schemeClr val="tx2"/>
                </a:solidFill>
              </a:rPr>
              <a:t>In hoeverre is het businessmodel goed (hoe snel +</a:t>
            </a:r>
            <a:br>
              <a:rPr lang="nl-NL" sz="800" dirty="0">
                <a:solidFill>
                  <a:schemeClr val="tx2"/>
                </a:solidFill>
              </a:rPr>
            </a:br>
            <a:r>
              <a:rPr lang="nl-NL" sz="800" dirty="0">
                <a:solidFill>
                  <a:schemeClr val="tx2"/>
                </a:solidFill>
              </a:rPr>
              <a:t>realistisch winstgevend)?</a:t>
            </a:r>
          </a:p>
        </p:txBody>
      </p:sp>
      <p:sp>
        <p:nvSpPr>
          <p:cNvPr id="50" name="Tekstvak 49">
            <a:extLst>
              <a:ext uri="{FF2B5EF4-FFF2-40B4-BE49-F238E27FC236}">
                <a16:creationId xmlns:a16="http://schemas.microsoft.com/office/drawing/2014/main" id="{F1B8FC14-A6FC-4AE6-CDB2-70EDCB5F4C00}"/>
              </a:ext>
            </a:extLst>
          </p:cNvPr>
          <p:cNvSpPr txBox="1"/>
          <p:nvPr userDrawn="1"/>
        </p:nvSpPr>
        <p:spPr>
          <a:xfrm>
            <a:off x="9191210" y="5215224"/>
            <a:ext cx="2454839" cy="1165960"/>
          </a:xfrm>
          <a:prstGeom prst="rect">
            <a:avLst/>
          </a:prstGeom>
          <a:noFill/>
        </p:spPr>
        <p:txBody>
          <a:bodyPr wrap="none" rtlCol="0">
            <a:spAutoFit/>
          </a:bodyPr>
          <a:lstStyle/>
          <a:p>
            <a:pPr marL="122400" indent="-122400">
              <a:lnSpc>
                <a:spcPts val="960"/>
              </a:lnSpc>
              <a:buClr>
                <a:schemeClr val="accent5"/>
              </a:buClr>
              <a:buFont typeface="Scala Sans Pro" panose="02000503040000020003" pitchFamily="50" charset="0"/>
              <a:buChar char="●"/>
            </a:pPr>
            <a:r>
              <a:rPr lang="nl-NL" sz="800" b="1" dirty="0">
                <a:solidFill>
                  <a:schemeClr val="accent3"/>
                </a:solidFill>
              </a:rPr>
              <a:t>Team</a:t>
            </a:r>
            <a:br>
              <a:rPr lang="nl-NL" sz="800" b="1" dirty="0">
                <a:solidFill>
                  <a:schemeClr val="tx2"/>
                </a:solidFill>
              </a:rPr>
            </a:br>
            <a:r>
              <a:rPr lang="nl-NL" sz="800" b="1" dirty="0">
                <a:solidFill>
                  <a:schemeClr val="tx2"/>
                </a:solidFill>
              </a:rPr>
              <a:t>I</a:t>
            </a:r>
            <a:r>
              <a:rPr lang="nl-NL" sz="800" dirty="0">
                <a:solidFill>
                  <a:schemeClr val="tx2"/>
                </a:solidFill>
              </a:rPr>
              <a:t>n hoeverre kan het huidige team dit groot maken?</a:t>
            </a:r>
          </a:p>
          <a:p>
            <a:pPr marL="122400" indent="-122400">
              <a:lnSpc>
                <a:spcPts val="960"/>
              </a:lnSpc>
              <a:spcBef>
                <a:spcPts val="1200"/>
              </a:spcBef>
              <a:buClr>
                <a:schemeClr val="accent5"/>
              </a:buClr>
              <a:buFont typeface="Scala Sans Pro" panose="02000503040000020003" pitchFamily="50" charset="0"/>
              <a:buChar char="●"/>
            </a:pPr>
            <a:r>
              <a:rPr lang="nl-NL" sz="800" b="1" dirty="0">
                <a:solidFill>
                  <a:schemeClr val="accent3"/>
                </a:solidFill>
              </a:rPr>
              <a:t>TAM</a:t>
            </a:r>
            <a:br>
              <a:rPr lang="nl-NL" sz="800" b="1" dirty="0">
                <a:solidFill>
                  <a:schemeClr val="tx2"/>
                </a:solidFill>
              </a:rPr>
            </a:br>
            <a:r>
              <a:rPr lang="nl-NL" sz="800" dirty="0">
                <a:solidFill>
                  <a:schemeClr val="tx2"/>
                </a:solidFill>
              </a:rPr>
              <a:t>In hoeverre is de markt groot genoeg?</a:t>
            </a:r>
          </a:p>
          <a:p>
            <a:pPr marL="122400" indent="-122400">
              <a:lnSpc>
                <a:spcPts val="960"/>
              </a:lnSpc>
              <a:spcBef>
                <a:spcPts val="1200"/>
              </a:spcBef>
              <a:buClr>
                <a:schemeClr val="accent5"/>
              </a:buClr>
              <a:buFont typeface="Scala Sans Pro" panose="02000503040000020003" pitchFamily="50" charset="0"/>
              <a:buChar char="●"/>
            </a:pPr>
            <a:r>
              <a:rPr lang="nl-NL" sz="800" b="1" dirty="0">
                <a:solidFill>
                  <a:schemeClr val="accent3"/>
                </a:solidFill>
              </a:rPr>
              <a:t>Ops</a:t>
            </a:r>
            <a:br>
              <a:rPr lang="nl-NL" sz="800" b="1" dirty="0">
                <a:solidFill>
                  <a:schemeClr val="accent3"/>
                </a:solidFill>
              </a:rPr>
            </a:br>
            <a:r>
              <a:rPr lang="nl-NL" sz="800" dirty="0">
                <a:solidFill>
                  <a:schemeClr val="tx2"/>
                </a:solidFill>
              </a:rPr>
              <a:t>In hoeverre is de operatie op te schalen?</a:t>
            </a:r>
          </a:p>
        </p:txBody>
      </p:sp>
    </p:spTree>
    <p:extLst>
      <p:ext uri="{BB962C8B-B14F-4D97-AF65-F5344CB8AC3E}">
        <p14:creationId xmlns:p14="http://schemas.microsoft.com/office/powerpoint/2010/main" val="27198579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sinessmodel">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Leg uit hoe je geld verdient. Bespreek je inkomstenstromen en prijsmodel.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D3223487-21B4-D846-75F7-7C3D99800869}"/>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2871445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Introduceer de belangrijkste leden van je team en hun relevante ervaring. Dit moet het vertrouwen wekken dat jouw team in staat is om het bedrijf succesvol te maken.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A810419F-C217-0A92-FA32-2E559339340C}"/>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3102516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nancieel">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W&amp;V en prognoses (eventueel de balans). Deel alle relevante en beschikbare financiële gegevens, incl. de investeringsvraag.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sp>
        <p:nvSpPr>
          <p:cNvPr id="4" name="Vrije vorm: vorm 3">
            <a:extLst>
              <a:ext uri="{FF2B5EF4-FFF2-40B4-BE49-F238E27FC236}">
                <a16:creationId xmlns:a16="http://schemas.microsoft.com/office/drawing/2014/main" id="{47DE646A-C3BF-0766-02D1-DFEA108EE81A}"/>
              </a:ext>
            </a:extLst>
          </p:cNvPr>
          <p:cNvSpPr/>
          <p:nvPr/>
        </p:nvSpPr>
        <p:spPr>
          <a:xfrm>
            <a:off x="6486462" y="6401941"/>
            <a:ext cx="100142" cy="166967"/>
          </a:xfrm>
          <a:custGeom>
            <a:avLst/>
            <a:gdLst>
              <a:gd name="connsiteX0" fmla="*/ 100079 w 100142"/>
              <a:gd name="connsiteY0" fmla="*/ 82975 h 166967"/>
              <a:gd name="connsiteX1" fmla="*/ 95692 w 100142"/>
              <a:gd name="connsiteY1" fmla="*/ 92576 h 166967"/>
              <a:gd name="connsiteX2" fmla="*/ 20601 w 100142"/>
              <a:gd name="connsiteY2" fmla="*/ 163535 h 166967"/>
              <a:gd name="connsiteX3" fmla="*/ 12017 w 100142"/>
              <a:gd name="connsiteY3" fmla="*/ 166968 h 166967"/>
              <a:gd name="connsiteX4" fmla="*/ 0 w 100142"/>
              <a:gd name="connsiteY4" fmla="*/ 154442 h 166967"/>
              <a:gd name="connsiteX5" fmla="*/ 0 w 100142"/>
              <a:gd name="connsiteY5" fmla="*/ 12526 h 166967"/>
              <a:gd name="connsiteX6" fmla="*/ 12017 w 100142"/>
              <a:gd name="connsiteY6" fmla="*/ 0 h 166967"/>
              <a:gd name="connsiteX7" fmla="*/ 21109 w 100142"/>
              <a:gd name="connsiteY7" fmla="*/ 3433 h 166967"/>
              <a:gd name="connsiteX8" fmla="*/ 96201 w 100142"/>
              <a:gd name="connsiteY8" fmla="*/ 74392 h 166967"/>
              <a:gd name="connsiteX9" fmla="*/ 100143 w 100142"/>
              <a:gd name="connsiteY9" fmla="*/ 82975 h 166967"/>
              <a:gd name="connsiteX10" fmla="*/ 91750 w 100142"/>
              <a:gd name="connsiteY10" fmla="*/ 83420 h 166967"/>
              <a:gd name="connsiteX11" fmla="*/ 89969 w 100142"/>
              <a:gd name="connsiteY11" fmla="*/ 79923 h 166967"/>
              <a:gd name="connsiteX12" fmla="*/ 15323 w 100142"/>
              <a:gd name="connsiteY12" fmla="*/ 9474 h 166967"/>
              <a:gd name="connsiteX13" fmla="*/ 12462 w 100142"/>
              <a:gd name="connsiteY13" fmla="*/ 8329 h 166967"/>
              <a:gd name="connsiteX14" fmla="*/ 8266 w 100142"/>
              <a:gd name="connsiteY14" fmla="*/ 12526 h 166967"/>
              <a:gd name="connsiteX15" fmla="*/ 8266 w 100142"/>
              <a:gd name="connsiteY15" fmla="*/ 154379 h 166967"/>
              <a:gd name="connsiteX16" fmla="*/ 11953 w 100142"/>
              <a:gd name="connsiteY16" fmla="*/ 158575 h 166967"/>
              <a:gd name="connsiteX17" fmla="*/ 15260 w 100142"/>
              <a:gd name="connsiteY17" fmla="*/ 157431 h 166967"/>
              <a:gd name="connsiteX18" fmla="*/ 90351 w 100142"/>
              <a:gd name="connsiteY18" fmla="*/ 86472 h 166967"/>
              <a:gd name="connsiteX19" fmla="*/ 91686 w 100142"/>
              <a:gd name="connsiteY19" fmla="*/ 83420 h 166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142" h="166967">
                <a:moveTo>
                  <a:pt x="100079" y="82975"/>
                </a:moveTo>
                <a:cubicBezTo>
                  <a:pt x="100079" y="86917"/>
                  <a:pt x="98680" y="90160"/>
                  <a:pt x="95692" y="92576"/>
                </a:cubicBezTo>
                <a:lnTo>
                  <a:pt x="20601" y="163535"/>
                </a:lnTo>
                <a:cubicBezTo>
                  <a:pt x="18248" y="165760"/>
                  <a:pt x="15133" y="166968"/>
                  <a:pt x="12017" y="166968"/>
                </a:cubicBezTo>
                <a:cubicBezTo>
                  <a:pt x="5595" y="166968"/>
                  <a:pt x="0" y="161373"/>
                  <a:pt x="0" y="154442"/>
                </a:cubicBezTo>
                <a:lnTo>
                  <a:pt x="0" y="12526"/>
                </a:lnTo>
                <a:cubicBezTo>
                  <a:pt x="0" y="5595"/>
                  <a:pt x="5659" y="0"/>
                  <a:pt x="12017" y="0"/>
                </a:cubicBezTo>
                <a:cubicBezTo>
                  <a:pt x="15641" y="0"/>
                  <a:pt x="18693" y="1208"/>
                  <a:pt x="21109" y="3433"/>
                </a:cubicBezTo>
                <a:lnTo>
                  <a:pt x="96201" y="74392"/>
                </a:lnTo>
                <a:cubicBezTo>
                  <a:pt x="98680" y="76744"/>
                  <a:pt x="100143" y="79097"/>
                  <a:pt x="100143" y="82975"/>
                </a:cubicBezTo>
                <a:close/>
                <a:moveTo>
                  <a:pt x="91750" y="83420"/>
                </a:moveTo>
                <a:cubicBezTo>
                  <a:pt x="91750" y="82276"/>
                  <a:pt x="91305" y="81195"/>
                  <a:pt x="89969" y="79923"/>
                </a:cubicBezTo>
                <a:lnTo>
                  <a:pt x="15323" y="9474"/>
                </a:lnTo>
                <a:cubicBezTo>
                  <a:pt x="14560" y="8711"/>
                  <a:pt x="13543" y="8329"/>
                  <a:pt x="12462" y="8329"/>
                </a:cubicBezTo>
                <a:cubicBezTo>
                  <a:pt x="10173" y="8329"/>
                  <a:pt x="8266" y="10173"/>
                  <a:pt x="8266" y="12526"/>
                </a:cubicBezTo>
                <a:lnTo>
                  <a:pt x="8266" y="154379"/>
                </a:lnTo>
                <a:cubicBezTo>
                  <a:pt x="8266" y="156668"/>
                  <a:pt x="10110" y="158575"/>
                  <a:pt x="11953" y="158575"/>
                </a:cubicBezTo>
                <a:cubicBezTo>
                  <a:pt x="13479" y="158575"/>
                  <a:pt x="14497" y="158130"/>
                  <a:pt x="15260" y="157431"/>
                </a:cubicBezTo>
                <a:lnTo>
                  <a:pt x="90351" y="86472"/>
                </a:lnTo>
                <a:cubicBezTo>
                  <a:pt x="91178" y="85709"/>
                  <a:pt x="91686" y="84565"/>
                  <a:pt x="91686" y="83420"/>
                </a:cubicBezTo>
                <a:close/>
              </a:path>
            </a:pathLst>
          </a:custGeom>
          <a:solidFill>
            <a:schemeClr val="accent6"/>
          </a:solidFill>
          <a:ln w="6350" cap="flat">
            <a:noFill/>
            <a:prstDash val="solid"/>
            <a:miter/>
          </a:ln>
        </p:spPr>
        <p:txBody>
          <a:bodyPr rtlCol="0" anchor="ctr"/>
          <a:lstStyle/>
          <a:p>
            <a:endParaRPr lang="nl-NL"/>
          </a:p>
        </p:txBody>
      </p:sp>
      <p:sp>
        <p:nvSpPr>
          <p:cNvPr id="5" name="Vrije vorm: vorm 4">
            <a:extLst>
              <a:ext uri="{FF2B5EF4-FFF2-40B4-BE49-F238E27FC236}">
                <a16:creationId xmlns:a16="http://schemas.microsoft.com/office/drawing/2014/main" id="{3436BB29-8BD5-15DB-6379-E3D4645B7203}"/>
              </a:ext>
            </a:extLst>
          </p:cNvPr>
          <p:cNvSpPr/>
          <p:nvPr/>
        </p:nvSpPr>
        <p:spPr>
          <a:xfrm>
            <a:off x="5966490" y="6355908"/>
            <a:ext cx="269964" cy="240024"/>
          </a:xfrm>
          <a:custGeom>
            <a:avLst/>
            <a:gdLst>
              <a:gd name="connsiteX0" fmla="*/ 268756 w 269964"/>
              <a:gd name="connsiteY0" fmla="*/ 117183 h 240024"/>
              <a:gd name="connsiteX1" fmla="*/ 268693 w 269964"/>
              <a:gd name="connsiteY1" fmla="*/ 122460 h 240024"/>
              <a:gd name="connsiteX2" fmla="*/ 263797 w 269964"/>
              <a:gd name="connsiteY2" fmla="*/ 122397 h 240024"/>
              <a:gd name="connsiteX3" fmla="*/ 240017 w 269964"/>
              <a:gd name="connsiteY3" fmla="*/ 101796 h 240024"/>
              <a:gd name="connsiteX4" fmla="*/ 240017 w 269964"/>
              <a:gd name="connsiteY4" fmla="*/ 210013 h 240024"/>
              <a:gd name="connsiteX5" fmla="*/ 210006 w 269964"/>
              <a:gd name="connsiteY5" fmla="*/ 240024 h 240024"/>
              <a:gd name="connsiteX6" fmla="*/ 60014 w 269964"/>
              <a:gd name="connsiteY6" fmla="*/ 240024 h 240024"/>
              <a:gd name="connsiteX7" fmla="*/ 30003 w 269964"/>
              <a:gd name="connsiteY7" fmla="*/ 210013 h 240024"/>
              <a:gd name="connsiteX8" fmla="*/ 30003 w 269964"/>
              <a:gd name="connsiteY8" fmla="*/ 101796 h 240024"/>
              <a:gd name="connsiteX9" fmla="*/ 6223 w 269964"/>
              <a:gd name="connsiteY9" fmla="*/ 122397 h 240024"/>
              <a:gd name="connsiteX10" fmla="*/ 946 w 269964"/>
              <a:gd name="connsiteY10" fmla="*/ 122460 h 240024"/>
              <a:gd name="connsiteX11" fmla="*/ 1264 w 269964"/>
              <a:gd name="connsiteY11" fmla="*/ 117183 h 240024"/>
              <a:gd name="connsiteX12" fmla="*/ 132562 w 269964"/>
              <a:gd name="connsiteY12" fmla="*/ 954 h 240024"/>
              <a:gd name="connsiteX13" fmla="*/ 137522 w 269964"/>
              <a:gd name="connsiteY13" fmla="*/ 954 h 240024"/>
              <a:gd name="connsiteX14" fmla="*/ 268756 w 269964"/>
              <a:gd name="connsiteY14" fmla="*/ 117183 h 240024"/>
              <a:gd name="connsiteX15" fmla="*/ 60014 w 269964"/>
              <a:gd name="connsiteY15" fmla="*/ 232458 h 240024"/>
              <a:gd name="connsiteX16" fmla="*/ 97528 w 269964"/>
              <a:gd name="connsiteY16" fmla="*/ 232458 h 240024"/>
              <a:gd name="connsiteX17" fmla="*/ 97528 w 269964"/>
              <a:gd name="connsiteY17" fmla="*/ 153743 h 240024"/>
              <a:gd name="connsiteX18" fmla="*/ 108782 w 269964"/>
              <a:gd name="connsiteY18" fmla="*/ 142489 h 240024"/>
              <a:gd name="connsiteX19" fmla="*/ 161302 w 269964"/>
              <a:gd name="connsiteY19" fmla="*/ 142489 h 240024"/>
              <a:gd name="connsiteX20" fmla="*/ 172556 w 269964"/>
              <a:gd name="connsiteY20" fmla="*/ 153743 h 240024"/>
              <a:gd name="connsiteX21" fmla="*/ 172556 w 269964"/>
              <a:gd name="connsiteY21" fmla="*/ 232458 h 240024"/>
              <a:gd name="connsiteX22" fmla="*/ 210070 w 269964"/>
              <a:gd name="connsiteY22" fmla="*/ 232458 h 240024"/>
              <a:gd name="connsiteX23" fmla="*/ 232578 w 269964"/>
              <a:gd name="connsiteY23" fmla="*/ 209950 h 240024"/>
              <a:gd name="connsiteX24" fmla="*/ 232578 w 269964"/>
              <a:gd name="connsiteY24" fmla="*/ 95120 h 240024"/>
              <a:gd name="connsiteX25" fmla="*/ 135106 w 269964"/>
              <a:gd name="connsiteY25" fmla="*/ 8774 h 240024"/>
              <a:gd name="connsiteX26" fmla="*/ 37633 w 269964"/>
              <a:gd name="connsiteY26" fmla="*/ 95120 h 240024"/>
              <a:gd name="connsiteX27" fmla="*/ 37633 w 269964"/>
              <a:gd name="connsiteY27" fmla="*/ 210013 h 240024"/>
              <a:gd name="connsiteX28" fmla="*/ 60142 w 269964"/>
              <a:gd name="connsiteY28" fmla="*/ 232522 h 240024"/>
              <a:gd name="connsiteX29" fmla="*/ 105031 w 269964"/>
              <a:gd name="connsiteY29" fmla="*/ 232458 h 240024"/>
              <a:gd name="connsiteX30" fmla="*/ 165053 w 269964"/>
              <a:gd name="connsiteY30" fmla="*/ 232458 h 240024"/>
              <a:gd name="connsiteX31" fmla="*/ 165053 w 269964"/>
              <a:gd name="connsiteY31" fmla="*/ 153743 h 240024"/>
              <a:gd name="connsiteX32" fmla="*/ 161302 w 269964"/>
              <a:gd name="connsiteY32" fmla="*/ 149991 h 240024"/>
              <a:gd name="connsiteX33" fmla="*/ 108782 w 269964"/>
              <a:gd name="connsiteY33" fmla="*/ 149991 h 240024"/>
              <a:gd name="connsiteX34" fmla="*/ 105031 w 269964"/>
              <a:gd name="connsiteY34" fmla="*/ 153743 h 240024"/>
              <a:gd name="connsiteX35" fmla="*/ 105031 w 269964"/>
              <a:gd name="connsiteY35" fmla="*/ 232458 h 240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69964" h="240024">
                <a:moveTo>
                  <a:pt x="268756" y="117183"/>
                </a:moveTo>
                <a:cubicBezTo>
                  <a:pt x="270282" y="118518"/>
                  <a:pt x="270473" y="120489"/>
                  <a:pt x="268693" y="122460"/>
                </a:cubicBezTo>
                <a:cubicBezTo>
                  <a:pt x="267739" y="123986"/>
                  <a:pt x="265386" y="124177"/>
                  <a:pt x="263797" y="122397"/>
                </a:cubicBezTo>
                <a:lnTo>
                  <a:pt x="240017" y="101796"/>
                </a:lnTo>
                <a:lnTo>
                  <a:pt x="240017" y="210013"/>
                </a:lnTo>
                <a:cubicBezTo>
                  <a:pt x="240017" y="226545"/>
                  <a:pt x="226537" y="240024"/>
                  <a:pt x="210006" y="240024"/>
                </a:cubicBezTo>
                <a:lnTo>
                  <a:pt x="60014" y="240024"/>
                </a:lnTo>
                <a:cubicBezTo>
                  <a:pt x="43419" y="240024"/>
                  <a:pt x="30003" y="226545"/>
                  <a:pt x="30003" y="210013"/>
                </a:cubicBezTo>
                <a:lnTo>
                  <a:pt x="30003" y="101796"/>
                </a:lnTo>
                <a:lnTo>
                  <a:pt x="6223" y="122397"/>
                </a:lnTo>
                <a:cubicBezTo>
                  <a:pt x="4697" y="124177"/>
                  <a:pt x="2281" y="124050"/>
                  <a:pt x="946" y="122460"/>
                </a:cubicBezTo>
                <a:cubicBezTo>
                  <a:pt x="-453" y="120489"/>
                  <a:pt x="-262" y="118518"/>
                  <a:pt x="1264" y="117183"/>
                </a:cubicBezTo>
                <a:lnTo>
                  <a:pt x="132562" y="954"/>
                </a:lnTo>
                <a:cubicBezTo>
                  <a:pt x="133961" y="-318"/>
                  <a:pt x="136123" y="-318"/>
                  <a:pt x="137522" y="954"/>
                </a:cubicBezTo>
                <a:lnTo>
                  <a:pt x="268756" y="117183"/>
                </a:lnTo>
                <a:close/>
                <a:moveTo>
                  <a:pt x="60014" y="232458"/>
                </a:moveTo>
                <a:lnTo>
                  <a:pt x="97528" y="232458"/>
                </a:lnTo>
                <a:lnTo>
                  <a:pt x="97528" y="153743"/>
                </a:lnTo>
                <a:cubicBezTo>
                  <a:pt x="97528" y="147512"/>
                  <a:pt x="102551" y="142489"/>
                  <a:pt x="108782" y="142489"/>
                </a:cubicBezTo>
                <a:lnTo>
                  <a:pt x="161302" y="142489"/>
                </a:lnTo>
                <a:cubicBezTo>
                  <a:pt x="167533" y="142489"/>
                  <a:pt x="172556" y="147512"/>
                  <a:pt x="172556" y="153743"/>
                </a:cubicBezTo>
                <a:lnTo>
                  <a:pt x="172556" y="232458"/>
                </a:lnTo>
                <a:lnTo>
                  <a:pt x="210070" y="232458"/>
                </a:lnTo>
                <a:cubicBezTo>
                  <a:pt x="222468" y="232458"/>
                  <a:pt x="232578" y="222412"/>
                  <a:pt x="232578" y="209950"/>
                </a:cubicBezTo>
                <a:lnTo>
                  <a:pt x="232578" y="95120"/>
                </a:lnTo>
                <a:lnTo>
                  <a:pt x="135106" y="8774"/>
                </a:lnTo>
                <a:lnTo>
                  <a:pt x="37633" y="95120"/>
                </a:lnTo>
                <a:lnTo>
                  <a:pt x="37633" y="210013"/>
                </a:lnTo>
                <a:cubicBezTo>
                  <a:pt x="37633" y="222412"/>
                  <a:pt x="47679" y="232522"/>
                  <a:pt x="60142" y="232522"/>
                </a:cubicBezTo>
                <a:close/>
                <a:moveTo>
                  <a:pt x="105031" y="232458"/>
                </a:moveTo>
                <a:lnTo>
                  <a:pt x="165053" y="232458"/>
                </a:lnTo>
                <a:lnTo>
                  <a:pt x="165053" y="153743"/>
                </a:lnTo>
                <a:cubicBezTo>
                  <a:pt x="165053" y="151708"/>
                  <a:pt x="163336" y="149991"/>
                  <a:pt x="161302" y="149991"/>
                </a:cubicBezTo>
                <a:lnTo>
                  <a:pt x="108782" y="149991"/>
                </a:lnTo>
                <a:cubicBezTo>
                  <a:pt x="106748" y="149991"/>
                  <a:pt x="105031" y="151708"/>
                  <a:pt x="105031" y="153743"/>
                </a:cubicBezTo>
                <a:lnTo>
                  <a:pt x="105031" y="232458"/>
                </a:lnTo>
                <a:close/>
              </a:path>
            </a:pathLst>
          </a:custGeom>
          <a:solidFill>
            <a:schemeClr val="accent3"/>
          </a:solidFill>
          <a:ln w="6350" cap="flat">
            <a:noFill/>
            <a:prstDash val="solid"/>
            <a:miter/>
          </a:ln>
        </p:spPr>
        <p:txBody>
          <a:bodyPr rtlCol="0" anchor="ctr"/>
          <a:lstStyle/>
          <a:p>
            <a:endParaRPr lang="nl-NL"/>
          </a:p>
        </p:txBody>
      </p:sp>
      <p:sp>
        <p:nvSpPr>
          <p:cNvPr id="6" name="Vrije vorm: vorm 5">
            <a:extLst>
              <a:ext uri="{FF2B5EF4-FFF2-40B4-BE49-F238E27FC236}">
                <a16:creationId xmlns:a16="http://schemas.microsoft.com/office/drawing/2014/main" id="{042E7327-9990-0775-552D-B70C07A21A60}"/>
              </a:ext>
            </a:extLst>
          </p:cNvPr>
          <p:cNvSpPr/>
          <p:nvPr/>
        </p:nvSpPr>
        <p:spPr>
          <a:xfrm>
            <a:off x="5611374" y="6401178"/>
            <a:ext cx="100142" cy="166904"/>
          </a:xfrm>
          <a:custGeom>
            <a:avLst/>
            <a:gdLst>
              <a:gd name="connsiteX0" fmla="*/ 100143 w 100142"/>
              <a:gd name="connsiteY0" fmla="*/ 12526 h 166904"/>
              <a:gd name="connsiteX1" fmla="*/ 100143 w 100142"/>
              <a:gd name="connsiteY1" fmla="*/ 154379 h 166904"/>
              <a:gd name="connsiteX2" fmla="*/ 87617 w 100142"/>
              <a:gd name="connsiteY2" fmla="*/ 166904 h 166904"/>
              <a:gd name="connsiteX3" fmla="*/ 79033 w 100142"/>
              <a:gd name="connsiteY3" fmla="*/ 163026 h 166904"/>
              <a:gd name="connsiteX4" fmla="*/ 3942 w 100142"/>
              <a:gd name="connsiteY4" fmla="*/ 92131 h 166904"/>
              <a:gd name="connsiteX5" fmla="*/ 0 w 100142"/>
              <a:gd name="connsiteY5" fmla="*/ 83039 h 166904"/>
              <a:gd name="connsiteX6" fmla="*/ 3942 w 100142"/>
              <a:gd name="connsiteY6" fmla="*/ 74392 h 166904"/>
              <a:gd name="connsiteX7" fmla="*/ 79033 w 100142"/>
              <a:gd name="connsiteY7" fmla="*/ 3433 h 166904"/>
              <a:gd name="connsiteX8" fmla="*/ 87617 w 100142"/>
              <a:gd name="connsiteY8" fmla="*/ 0 h 166904"/>
              <a:gd name="connsiteX9" fmla="*/ 100143 w 100142"/>
              <a:gd name="connsiteY9" fmla="*/ 12526 h 166904"/>
              <a:gd name="connsiteX10" fmla="*/ 91813 w 100142"/>
              <a:gd name="connsiteY10" fmla="*/ 12526 h 166904"/>
              <a:gd name="connsiteX11" fmla="*/ 87617 w 100142"/>
              <a:gd name="connsiteY11" fmla="*/ 8329 h 166904"/>
              <a:gd name="connsiteX12" fmla="*/ 84311 w 100142"/>
              <a:gd name="connsiteY12" fmla="*/ 9919 h 166904"/>
              <a:gd name="connsiteX13" fmla="*/ 9665 w 100142"/>
              <a:gd name="connsiteY13" fmla="*/ 80432 h 166904"/>
              <a:gd name="connsiteX14" fmla="*/ 8329 w 100142"/>
              <a:gd name="connsiteY14" fmla="*/ 83484 h 166904"/>
              <a:gd name="connsiteX15" fmla="*/ 10110 w 100142"/>
              <a:gd name="connsiteY15" fmla="*/ 86536 h 166904"/>
              <a:gd name="connsiteX16" fmla="*/ 84756 w 100142"/>
              <a:gd name="connsiteY16" fmla="*/ 157494 h 166904"/>
              <a:gd name="connsiteX17" fmla="*/ 87617 w 100142"/>
              <a:gd name="connsiteY17" fmla="*/ 158639 h 166904"/>
              <a:gd name="connsiteX18" fmla="*/ 91813 w 100142"/>
              <a:gd name="connsiteY18" fmla="*/ 154442 h 166904"/>
              <a:gd name="connsiteX19" fmla="*/ 91813 w 100142"/>
              <a:gd name="connsiteY19" fmla="*/ 12526 h 166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0142" h="166904">
                <a:moveTo>
                  <a:pt x="100143" y="12526"/>
                </a:moveTo>
                <a:lnTo>
                  <a:pt x="100143" y="154379"/>
                </a:lnTo>
                <a:cubicBezTo>
                  <a:pt x="100143" y="161309"/>
                  <a:pt x="94484" y="166904"/>
                  <a:pt x="87617" y="166904"/>
                </a:cubicBezTo>
                <a:cubicBezTo>
                  <a:pt x="83993" y="166904"/>
                  <a:pt x="81386" y="165696"/>
                  <a:pt x="79033" y="163026"/>
                </a:cubicBezTo>
                <a:lnTo>
                  <a:pt x="3942" y="92131"/>
                </a:lnTo>
                <a:cubicBezTo>
                  <a:pt x="1462" y="89779"/>
                  <a:pt x="0" y="86027"/>
                  <a:pt x="0" y="83039"/>
                </a:cubicBezTo>
                <a:cubicBezTo>
                  <a:pt x="0" y="80051"/>
                  <a:pt x="1399" y="76808"/>
                  <a:pt x="3942" y="74392"/>
                </a:cubicBezTo>
                <a:lnTo>
                  <a:pt x="79033" y="3433"/>
                </a:lnTo>
                <a:cubicBezTo>
                  <a:pt x="81386" y="1208"/>
                  <a:pt x="84501" y="0"/>
                  <a:pt x="87617" y="0"/>
                </a:cubicBezTo>
                <a:cubicBezTo>
                  <a:pt x="94484" y="0"/>
                  <a:pt x="100143" y="5595"/>
                  <a:pt x="100143" y="12526"/>
                </a:cubicBezTo>
                <a:close/>
                <a:moveTo>
                  <a:pt x="91813" y="12526"/>
                </a:moveTo>
                <a:cubicBezTo>
                  <a:pt x="91813" y="10237"/>
                  <a:pt x="89906" y="8329"/>
                  <a:pt x="87617" y="8329"/>
                </a:cubicBezTo>
                <a:cubicBezTo>
                  <a:pt x="86091" y="8329"/>
                  <a:pt x="85074" y="8774"/>
                  <a:pt x="84311" y="9919"/>
                </a:cubicBezTo>
                <a:lnTo>
                  <a:pt x="9665" y="80432"/>
                </a:lnTo>
                <a:cubicBezTo>
                  <a:pt x="8838" y="81195"/>
                  <a:pt x="8329" y="82340"/>
                  <a:pt x="8329" y="83484"/>
                </a:cubicBezTo>
                <a:cubicBezTo>
                  <a:pt x="8329" y="84628"/>
                  <a:pt x="8774" y="85709"/>
                  <a:pt x="10110" y="86536"/>
                </a:cubicBezTo>
                <a:lnTo>
                  <a:pt x="84756" y="157494"/>
                </a:lnTo>
                <a:cubicBezTo>
                  <a:pt x="85519" y="158257"/>
                  <a:pt x="86536" y="158639"/>
                  <a:pt x="87617" y="158639"/>
                </a:cubicBezTo>
                <a:cubicBezTo>
                  <a:pt x="89906" y="158639"/>
                  <a:pt x="91813" y="156795"/>
                  <a:pt x="91813" y="154442"/>
                </a:cubicBezTo>
                <a:lnTo>
                  <a:pt x="91813" y="12526"/>
                </a:lnTo>
                <a:close/>
              </a:path>
            </a:pathLst>
          </a:custGeom>
          <a:solidFill>
            <a:schemeClr val="accent3"/>
          </a:solidFill>
          <a:ln w="6350" cap="flat">
            <a:noFill/>
            <a:prstDash val="solid"/>
            <a:miter/>
          </a:ln>
        </p:spPr>
        <p:txBody>
          <a:bodyPr rtlCol="0" anchor="ctr"/>
          <a:lstStyle/>
          <a:p>
            <a:endParaRPr lang="nl-NL"/>
          </a:p>
        </p:txBody>
      </p:sp>
      <p:sp>
        <p:nvSpPr>
          <p:cNvPr id="3" name="Tijdelijke aanduiding voor inhoud 5">
            <a:extLst>
              <a:ext uri="{FF2B5EF4-FFF2-40B4-BE49-F238E27FC236}">
                <a16:creationId xmlns:a16="http://schemas.microsoft.com/office/drawing/2014/main" id="{68FDE785-9B00-A135-E63D-E45B32B25C2D}"/>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20759760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edrijfsnaam">
    <p:spTree>
      <p:nvGrpSpPr>
        <p:cNvPr id="1" name=""/>
        <p:cNvGrpSpPr/>
        <p:nvPr/>
      </p:nvGrpSpPr>
      <p:grpSpPr>
        <a:xfrm>
          <a:off x="0" y="0"/>
          <a:ext cx="0" cy="0"/>
          <a:chOff x="0" y="0"/>
          <a:chExt cx="0" cy="0"/>
        </a:xfrm>
      </p:grpSpPr>
      <p:pic>
        <p:nvPicPr>
          <p:cNvPr id="21" name="Graphic 20">
            <a:extLst>
              <a:ext uri="{FF2B5EF4-FFF2-40B4-BE49-F238E27FC236}">
                <a16:creationId xmlns:a16="http://schemas.microsoft.com/office/drawing/2014/main" id="{DA1A314A-2BD4-0BE2-EB1A-39A8EC0867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0E1FC64-721A-2A06-2525-16AE34C63E41}"/>
              </a:ext>
            </a:extLst>
          </p:cNvPr>
          <p:cNvSpPr>
            <a:spLocks noGrp="1"/>
          </p:cNvSpPr>
          <p:nvPr>
            <p:ph type="ctrTitle" hasCustomPrompt="1"/>
          </p:nvPr>
        </p:nvSpPr>
        <p:spPr>
          <a:xfrm>
            <a:off x="371481" y="2513013"/>
            <a:ext cx="8543923" cy="644525"/>
          </a:xfrm>
        </p:spPr>
        <p:txBody>
          <a:bodyPr lIns="72000" tIns="36000" rIns="72000" bIns="36000" anchor="t" anchorCtr="0">
            <a:noAutofit/>
          </a:bodyPr>
          <a:lstStyle>
            <a:lvl1pPr marL="0" indent="0" algn="l">
              <a:lnSpc>
                <a:spcPts val="4200"/>
              </a:lnSpc>
              <a:defRPr sz="3500" b="0"/>
            </a:lvl1pPr>
          </a:lstStyle>
          <a:p>
            <a:r>
              <a:rPr lang="nl-NL" dirty="0"/>
              <a:t>Vul hier uw bedrijfsnaam in…</a:t>
            </a:r>
          </a:p>
        </p:txBody>
      </p:sp>
      <p:sp>
        <p:nvSpPr>
          <p:cNvPr id="8" name="Tekstvak 7">
            <a:extLst>
              <a:ext uri="{FF2B5EF4-FFF2-40B4-BE49-F238E27FC236}">
                <a16:creationId xmlns:a16="http://schemas.microsoft.com/office/drawing/2014/main" id="{57E5FF10-E2D8-111C-5F9A-B95C1E231C56}"/>
              </a:ext>
            </a:extLst>
          </p:cNvPr>
          <p:cNvSpPr txBox="1"/>
          <p:nvPr userDrawn="1"/>
        </p:nvSpPr>
        <p:spPr>
          <a:xfrm>
            <a:off x="338140" y="827405"/>
            <a:ext cx="1819729" cy="553998"/>
          </a:xfrm>
          <a:prstGeom prst="rect">
            <a:avLst/>
          </a:prstGeom>
          <a:noFill/>
        </p:spPr>
        <p:txBody>
          <a:bodyPr wrap="none" rtlCol="0">
            <a:spAutoFit/>
          </a:bodyPr>
          <a:lstStyle/>
          <a:p>
            <a:r>
              <a:rPr lang="nl-NL" sz="3000" dirty="0">
                <a:solidFill>
                  <a:schemeClr val="tx2"/>
                </a:solidFill>
              </a:rPr>
              <a:t>Pitch deck</a:t>
            </a:r>
          </a:p>
        </p:txBody>
      </p:sp>
      <p:sp>
        <p:nvSpPr>
          <p:cNvPr id="9" name="Tekstvak 8">
            <a:extLst>
              <a:ext uri="{FF2B5EF4-FFF2-40B4-BE49-F238E27FC236}">
                <a16:creationId xmlns:a16="http://schemas.microsoft.com/office/drawing/2014/main" id="{206D34CA-198E-2D6C-7F30-D47E7039A7B6}"/>
              </a:ext>
            </a:extLst>
          </p:cNvPr>
          <p:cNvSpPr txBox="1"/>
          <p:nvPr userDrawn="1"/>
        </p:nvSpPr>
        <p:spPr>
          <a:xfrm>
            <a:off x="314325" y="1290914"/>
            <a:ext cx="3998210" cy="1015663"/>
          </a:xfrm>
          <a:prstGeom prst="rect">
            <a:avLst/>
          </a:prstGeom>
          <a:noFill/>
        </p:spPr>
        <p:txBody>
          <a:bodyPr wrap="none" rtlCol="0">
            <a:spAutoFit/>
          </a:bodyPr>
          <a:lstStyle/>
          <a:p>
            <a:r>
              <a:rPr lang="nl-NL" sz="6000" b="1" dirty="0">
                <a:solidFill>
                  <a:schemeClr val="tx2"/>
                </a:solidFill>
              </a:rPr>
              <a:t>Bedrijfsplan</a:t>
            </a:r>
          </a:p>
        </p:txBody>
      </p:sp>
      <p:sp>
        <p:nvSpPr>
          <p:cNvPr id="10" name="Tekstvak 9">
            <a:extLst>
              <a:ext uri="{FF2B5EF4-FFF2-40B4-BE49-F238E27FC236}">
                <a16:creationId xmlns:a16="http://schemas.microsoft.com/office/drawing/2014/main" id="{CCC45641-AE2D-AC84-B7AB-97DD7E567387}"/>
              </a:ext>
            </a:extLst>
          </p:cNvPr>
          <p:cNvSpPr txBox="1"/>
          <p:nvPr userDrawn="1"/>
        </p:nvSpPr>
        <p:spPr>
          <a:xfrm>
            <a:off x="393238" y="4298801"/>
            <a:ext cx="872602" cy="257369"/>
          </a:xfrm>
          <a:prstGeom prst="rect">
            <a:avLst/>
          </a:prstGeom>
          <a:noFill/>
        </p:spPr>
        <p:txBody>
          <a:bodyPr wrap="none" lIns="36000" tIns="36000" rIns="36000" bIns="36000" rtlCol="0">
            <a:spAutoFit/>
          </a:bodyPr>
          <a:lstStyle/>
          <a:p>
            <a:r>
              <a:rPr lang="nl-NL" sz="1200" b="1" dirty="0">
                <a:solidFill>
                  <a:schemeClr val="tx2"/>
                </a:solidFill>
              </a:rPr>
              <a:t>URL website</a:t>
            </a:r>
          </a:p>
        </p:txBody>
      </p:sp>
      <p:sp>
        <p:nvSpPr>
          <p:cNvPr id="11" name="Tekstvak 10">
            <a:extLst>
              <a:ext uri="{FF2B5EF4-FFF2-40B4-BE49-F238E27FC236}">
                <a16:creationId xmlns:a16="http://schemas.microsoft.com/office/drawing/2014/main" id="{F955755D-0AE9-9A59-9D0E-00D0D8E50CD7}"/>
              </a:ext>
            </a:extLst>
          </p:cNvPr>
          <p:cNvSpPr txBox="1"/>
          <p:nvPr userDrawn="1"/>
        </p:nvSpPr>
        <p:spPr>
          <a:xfrm>
            <a:off x="393238" y="5288437"/>
            <a:ext cx="1047329" cy="257369"/>
          </a:xfrm>
          <a:prstGeom prst="rect">
            <a:avLst/>
          </a:prstGeom>
          <a:noFill/>
        </p:spPr>
        <p:txBody>
          <a:bodyPr wrap="none" lIns="36000" tIns="36000" rIns="36000" bIns="36000" rtlCol="0">
            <a:spAutoFit/>
          </a:bodyPr>
          <a:lstStyle/>
          <a:p>
            <a:r>
              <a:rPr lang="nl-NL" sz="1200" b="1" dirty="0">
                <a:solidFill>
                  <a:schemeClr val="tx2"/>
                </a:solidFill>
              </a:rPr>
              <a:t>Naam eigenaar</a:t>
            </a:r>
          </a:p>
        </p:txBody>
      </p:sp>
      <p:sp>
        <p:nvSpPr>
          <p:cNvPr id="12" name="Tekstvak 11">
            <a:extLst>
              <a:ext uri="{FF2B5EF4-FFF2-40B4-BE49-F238E27FC236}">
                <a16:creationId xmlns:a16="http://schemas.microsoft.com/office/drawing/2014/main" id="{E4EA4E87-54B5-D7F5-4644-A266C43827FF}"/>
              </a:ext>
            </a:extLst>
          </p:cNvPr>
          <p:cNvSpPr txBox="1"/>
          <p:nvPr userDrawn="1"/>
        </p:nvSpPr>
        <p:spPr>
          <a:xfrm>
            <a:off x="6270932" y="4298801"/>
            <a:ext cx="704286" cy="257369"/>
          </a:xfrm>
          <a:prstGeom prst="rect">
            <a:avLst/>
          </a:prstGeom>
          <a:noFill/>
        </p:spPr>
        <p:txBody>
          <a:bodyPr wrap="none" lIns="36000" tIns="36000" rIns="36000" bIns="36000" rtlCol="0">
            <a:spAutoFit/>
          </a:bodyPr>
          <a:lstStyle/>
          <a:p>
            <a:r>
              <a:rPr lang="nl-NL" sz="1200" b="1" dirty="0">
                <a:solidFill>
                  <a:schemeClr val="tx2"/>
                </a:solidFill>
              </a:rPr>
              <a:t>Mailadres</a:t>
            </a:r>
          </a:p>
        </p:txBody>
      </p:sp>
      <p:sp>
        <p:nvSpPr>
          <p:cNvPr id="13" name="Tekstvak 12">
            <a:extLst>
              <a:ext uri="{FF2B5EF4-FFF2-40B4-BE49-F238E27FC236}">
                <a16:creationId xmlns:a16="http://schemas.microsoft.com/office/drawing/2014/main" id="{0520D535-FAF6-61D4-C0BF-548ADF67E177}"/>
              </a:ext>
            </a:extLst>
          </p:cNvPr>
          <p:cNvSpPr txBox="1"/>
          <p:nvPr userDrawn="1"/>
        </p:nvSpPr>
        <p:spPr>
          <a:xfrm>
            <a:off x="6270932" y="5288437"/>
            <a:ext cx="1100229" cy="257369"/>
          </a:xfrm>
          <a:prstGeom prst="rect">
            <a:avLst/>
          </a:prstGeom>
          <a:noFill/>
        </p:spPr>
        <p:txBody>
          <a:bodyPr wrap="none" lIns="36000" tIns="36000" rIns="36000" bIns="36000" rtlCol="0">
            <a:spAutoFit/>
          </a:bodyPr>
          <a:lstStyle/>
          <a:p>
            <a:r>
              <a:rPr lang="nl-NL" sz="1200" b="1" dirty="0">
                <a:solidFill>
                  <a:schemeClr val="tx2"/>
                </a:solidFill>
              </a:rPr>
              <a:t>Mobiel nummer</a:t>
            </a:r>
          </a:p>
        </p:txBody>
      </p:sp>
      <p:sp>
        <p:nvSpPr>
          <p:cNvPr id="15" name="Tijdelijke aanduiding voor tekst 14">
            <a:extLst>
              <a:ext uri="{FF2B5EF4-FFF2-40B4-BE49-F238E27FC236}">
                <a16:creationId xmlns:a16="http://schemas.microsoft.com/office/drawing/2014/main" id="{56EA4C8A-6BEC-C3AC-F644-FCB524C3B73C}"/>
              </a:ext>
            </a:extLst>
          </p:cNvPr>
          <p:cNvSpPr>
            <a:spLocks noGrp="1"/>
          </p:cNvSpPr>
          <p:nvPr>
            <p:ph type="body" sz="quarter" idx="10" hasCustomPrompt="1"/>
          </p:nvPr>
        </p:nvSpPr>
        <p:spPr>
          <a:xfrm>
            <a:off x="531139" y="4731347"/>
            <a:ext cx="5129213" cy="257369"/>
          </a:xfrm>
        </p:spPr>
        <p:txBody>
          <a:bodyPr/>
          <a:lstStyle>
            <a:lvl1pPr>
              <a:defRPr>
                <a:solidFill>
                  <a:schemeClr val="tx2"/>
                </a:solidFill>
              </a:defRPr>
            </a:lvl1pPr>
          </a:lstStyle>
          <a:p>
            <a:pPr lvl="0"/>
            <a:r>
              <a:rPr lang="nl-NL" dirty="0"/>
              <a:t>Vul hier het webadres van het bedrijf in…</a:t>
            </a:r>
          </a:p>
        </p:txBody>
      </p:sp>
      <p:sp>
        <p:nvSpPr>
          <p:cNvPr id="16" name="Tijdelijke aanduiding voor tekst 14">
            <a:extLst>
              <a:ext uri="{FF2B5EF4-FFF2-40B4-BE49-F238E27FC236}">
                <a16:creationId xmlns:a16="http://schemas.microsoft.com/office/drawing/2014/main" id="{8E1F7686-47A2-4D9D-EEB6-6FC415A5DAC4}"/>
              </a:ext>
            </a:extLst>
          </p:cNvPr>
          <p:cNvSpPr>
            <a:spLocks noGrp="1"/>
          </p:cNvSpPr>
          <p:nvPr>
            <p:ph type="body" sz="quarter" idx="11" hasCustomPrompt="1"/>
          </p:nvPr>
        </p:nvSpPr>
        <p:spPr>
          <a:xfrm>
            <a:off x="531139" y="5726710"/>
            <a:ext cx="5129213" cy="257369"/>
          </a:xfrm>
        </p:spPr>
        <p:txBody>
          <a:bodyPr/>
          <a:lstStyle>
            <a:lvl1pPr>
              <a:defRPr>
                <a:solidFill>
                  <a:schemeClr val="tx2"/>
                </a:solidFill>
              </a:defRPr>
            </a:lvl1pPr>
          </a:lstStyle>
          <a:p>
            <a:pPr lvl="0"/>
            <a:r>
              <a:rPr lang="nl-NL" dirty="0"/>
              <a:t>Vul hier de volledige naam in…</a:t>
            </a:r>
          </a:p>
        </p:txBody>
      </p:sp>
      <p:sp>
        <p:nvSpPr>
          <p:cNvPr id="17" name="Tijdelijke aanduiding voor tekst 14">
            <a:extLst>
              <a:ext uri="{FF2B5EF4-FFF2-40B4-BE49-F238E27FC236}">
                <a16:creationId xmlns:a16="http://schemas.microsoft.com/office/drawing/2014/main" id="{357C9179-33F7-B440-E2EC-513690F7D759}"/>
              </a:ext>
            </a:extLst>
          </p:cNvPr>
          <p:cNvSpPr>
            <a:spLocks noGrp="1"/>
          </p:cNvSpPr>
          <p:nvPr>
            <p:ph type="body" sz="quarter" idx="12" hasCustomPrompt="1"/>
          </p:nvPr>
        </p:nvSpPr>
        <p:spPr>
          <a:xfrm>
            <a:off x="6417588" y="4731347"/>
            <a:ext cx="5129213" cy="257369"/>
          </a:xfrm>
        </p:spPr>
        <p:txBody>
          <a:bodyPr/>
          <a:lstStyle>
            <a:lvl1pPr>
              <a:defRPr>
                <a:solidFill>
                  <a:schemeClr val="tx2"/>
                </a:solidFill>
              </a:defRPr>
            </a:lvl1pPr>
          </a:lstStyle>
          <a:p>
            <a:pPr lvl="0"/>
            <a:r>
              <a:rPr lang="nl-NL" dirty="0"/>
              <a:t>Vul hier je mailadres in…</a:t>
            </a:r>
          </a:p>
        </p:txBody>
      </p:sp>
      <p:sp>
        <p:nvSpPr>
          <p:cNvPr id="18" name="Tijdelijke aanduiding voor tekst 14">
            <a:extLst>
              <a:ext uri="{FF2B5EF4-FFF2-40B4-BE49-F238E27FC236}">
                <a16:creationId xmlns:a16="http://schemas.microsoft.com/office/drawing/2014/main" id="{9473B94A-4280-CB5B-5B7C-88F7BE2FC221}"/>
              </a:ext>
            </a:extLst>
          </p:cNvPr>
          <p:cNvSpPr>
            <a:spLocks noGrp="1"/>
          </p:cNvSpPr>
          <p:nvPr>
            <p:ph type="body" sz="quarter" idx="13" hasCustomPrompt="1"/>
          </p:nvPr>
        </p:nvSpPr>
        <p:spPr>
          <a:xfrm>
            <a:off x="6417588" y="5726710"/>
            <a:ext cx="5129213" cy="257369"/>
          </a:xfrm>
        </p:spPr>
        <p:txBody>
          <a:bodyPr/>
          <a:lstStyle>
            <a:lvl1pPr>
              <a:defRPr>
                <a:solidFill>
                  <a:schemeClr val="tx2"/>
                </a:solidFill>
              </a:defRPr>
            </a:lvl1pPr>
          </a:lstStyle>
          <a:p>
            <a:pPr lvl="0"/>
            <a:r>
              <a:rPr lang="nl-NL" dirty="0"/>
              <a:t>Vul hier je mobiele nummer in…</a:t>
            </a:r>
          </a:p>
        </p:txBody>
      </p:sp>
      <p:pic>
        <p:nvPicPr>
          <p:cNvPr id="22" name="Graphic 21">
            <a:extLst>
              <a:ext uri="{FF2B5EF4-FFF2-40B4-BE49-F238E27FC236}">
                <a16:creationId xmlns:a16="http://schemas.microsoft.com/office/drawing/2014/main" id="{2E563E94-4361-906D-1E56-13DBC3544FA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11374" y="6355908"/>
            <a:ext cx="972815" cy="241614"/>
          </a:xfrm>
          <a:prstGeom prst="rect">
            <a:avLst/>
          </a:prstGeom>
        </p:spPr>
      </p:pic>
      <p:sp>
        <p:nvSpPr>
          <p:cNvPr id="6" name="Tijdelijke aanduiding voor inhoud 5">
            <a:extLst>
              <a:ext uri="{FF2B5EF4-FFF2-40B4-BE49-F238E27FC236}">
                <a16:creationId xmlns:a16="http://schemas.microsoft.com/office/drawing/2014/main" id="{66A9B4D8-7478-0F8C-CE1E-8D7F178B0055}"/>
              </a:ext>
            </a:extLst>
          </p:cNvPr>
          <p:cNvSpPr>
            <a:spLocks noGrp="1"/>
          </p:cNvSpPr>
          <p:nvPr>
            <p:ph sz="quarter" idx="16" hasCustomPrompt="1"/>
          </p:nvPr>
        </p:nvSpPr>
        <p:spPr>
          <a:xfrm>
            <a:off x="9452224" y="677539"/>
            <a:ext cx="2133618" cy="2013657"/>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39925316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e">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Definieer het doel van je bedrijf in één duidelijke zin. Dit moet meteen duidelijk maken wat je bedrijf doet en voor wie het bedoeld is. </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36B771F8-3D08-9E75-975A-42418F50025A}"/>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37297356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obleem">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Beschrijf het probleem dat je oplost. Leg uit hoe het huidige aanbod tekortschiet en waarom jouw oplossing nodig is.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D77050C5-87F9-8C6E-29AC-56AD3932EE8E}"/>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30847698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lossing">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Presenteer je oplossing en leg uit waarom deze uniek en effectief is. Geef inzicht in hoe het werkt en waarom het duurzaam is.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D95DDDF9-BD6B-CD1B-BCBA-D138E4D60185}"/>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29384546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arom nu">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Leg uit waarom dit het juiste moment is om jouw product op de markt te brengen. Geef aan welke trends en marktontwikkelingen dit ondersteunen.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5" name="Tijdelijke aanduiding voor inhoud 5">
            <a:extLst>
              <a:ext uri="{FF2B5EF4-FFF2-40B4-BE49-F238E27FC236}">
                <a16:creationId xmlns:a16="http://schemas.microsoft.com/office/drawing/2014/main" id="{3AF65033-350C-BFC8-7257-091E39A04437}"/>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8415059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arktomvang">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Schat de omvang van je markt. Gebruik hiervoor de TAM SAM SOM benadering.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5" name="Tijdelijke aanduiding voor inhoud 5">
            <a:extLst>
              <a:ext uri="{FF2B5EF4-FFF2-40B4-BE49-F238E27FC236}">
                <a16:creationId xmlns:a16="http://schemas.microsoft.com/office/drawing/2014/main" id="{61654466-8EFA-4D9E-F911-13AC1EA8A0B3}"/>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36501523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currentie">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Beschrijf je concurrenten en leg uit hoe jouw oplossing zich onderscheidt van de rest.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DA223E91-3AD5-3E8A-B0B8-6E331B17B318}"/>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16818454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oduct">
    <p:spTree>
      <p:nvGrpSpPr>
        <p:cNvPr id="1" name=""/>
        <p:cNvGrpSpPr/>
        <p:nvPr/>
      </p:nvGrpSpPr>
      <p:grpSpPr>
        <a:xfrm>
          <a:off x="0" y="0"/>
          <a:ext cx="0" cy="0"/>
          <a:chOff x="0" y="0"/>
          <a:chExt cx="0" cy="0"/>
        </a:xfrm>
      </p:grpSpPr>
      <p:sp>
        <p:nvSpPr>
          <p:cNvPr id="8" name="Tijdelijke aanduiding voor tekst 7">
            <a:extLst>
              <a:ext uri="{FF2B5EF4-FFF2-40B4-BE49-F238E27FC236}">
                <a16:creationId xmlns:a16="http://schemas.microsoft.com/office/drawing/2014/main" id="{CEF73C99-D723-D8F0-7DB5-91D254BA51CC}"/>
              </a:ext>
            </a:extLst>
          </p:cNvPr>
          <p:cNvSpPr>
            <a:spLocks noGrp="1"/>
          </p:cNvSpPr>
          <p:nvPr>
            <p:ph type="body" sz="quarter" idx="10" hasCustomPrompt="1"/>
          </p:nvPr>
        </p:nvSpPr>
        <p:spPr>
          <a:xfrm>
            <a:off x="587734" y="1897187"/>
            <a:ext cx="10962000" cy="39996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dirty="0"/>
              <a:t>Geef gedetailleerde informatie over je product, bij voorkeur via een demo of visuele uitleg van de werking. Geef hier een duidelijke omschrijving...</a:t>
            </a:r>
          </a:p>
        </p:txBody>
      </p:sp>
      <p:sp>
        <p:nvSpPr>
          <p:cNvPr id="2" name="Titel 1">
            <a:extLst>
              <a:ext uri="{FF2B5EF4-FFF2-40B4-BE49-F238E27FC236}">
                <a16:creationId xmlns:a16="http://schemas.microsoft.com/office/drawing/2014/main" id="{F59451F1-B6D7-9825-3B92-E5AF48744A22}"/>
              </a:ext>
            </a:extLst>
          </p:cNvPr>
          <p:cNvSpPr>
            <a:spLocks noGrp="1"/>
          </p:cNvSpPr>
          <p:nvPr>
            <p:ph type="title"/>
          </p:nvPr>
        </p:nvSpPr>
        <p:spPr/>
        <p:txBody>
          <a:bodyPr/>
          <a:lstStyle/>
          <a:p>
            <a:r>
              <a:rPr lang="nl-NL"/>
              <a:t>Klik om stijl te bewerken</a:t>
            </a:r>
          </a:p>
        </p:txBody>
      </p:sp>
      <p:pic>
        <p:nvPicPr>
          <p:cNvPr id="10" name="Graphic 9">
            <a:extLst>
              <a:ext uri="{FF2B5EF4-FFF2-40B4-BE49-F238E27FC236}">
                <a16:creationId xmlns:a16="http://schemas.microsoft.com/office/drawing/2014/main" id="{56EF0210-E140-969E-1BB4-31CE97A200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11374" y="6355908"/>
            <a:ext cx="972815" cy="241614"/>
          </a:xfrm>
          <a:prstGeom prst="rect">
            <a:avLst/>
          </a:prstGeom>
        </p:spPr>
      </p:pic>
      <p:sp>
        <p:nvSpPr>
          <p:cNvPr id="4" name="Tijdelijke aanduiding voor inhoud 5">
            <a:extLst>
              <a:ext uri="{FF2B5EF4-FFF2-40B4-BE49-F238E27FC236}">
                <a16:creationId xmlns:a16="http://schemas.microsoft.com/office/drawing/2014/main" id="{3D259F36-BD39-6068-3B6E-94AEE760CD42}"/>
              </a:ext>
            </a:extLst>
          </p:cNvPr>
          <p:cNvSpPr>
            <a:spLocks noGrp="1"/>
          </p:cNvSpPr>
          <p:nvPr>
            <p:ph sz="quarter" idx="16" hasCustomPrompt="1"/>
          </p:nvPr>
        </p:nvSpPr>
        <p:spPr>
          <a:xfrm>
            <a:off x="9265343" y="567294"/>
            <a:ext cx="2426844" cy="568119"/>
          </a:xfrm>
        </p:spPr>
        <p:txBody>
          <a:bodyPr/>
          <a:lstStyle/>
          <a:p>
            <a:pPr lvl="0"/>
            <a:r>
              <a:rPr lang="nl-NL" dirty="0"/>
              <a:t>Upload bedrijfslogo</a:t>
            </a:r>
          </a:p>
          <a:p>
            <a:pPr lvl="4"/>
            <a:endParaRPr lang="nl-NL" dirty="0"/>
          </a:p>
        </p:txBody>
      </p:sp>
    </p:spTree>
    <p:extLst>
      <p:ext uri="{BB962C8B-B14F-4D97-AF65-F5344CB8AC3E}">
        <p14:creationId xmlns:p14="http://schemas.microsoft.com/office/powerpoint/2010/main" val="20169842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CA09FF28-8F64-D31D-C360-745709455EB4}"/>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0" y="0"/>
            <a:ext cx="12192000" cy="6858000"/>
          </a:xfrm>
          <a:prstGeom prst="rect">
            <a:avLst/>
          </a:prstGeom>
        </p:spPr>
      </p:pic>
      <p:sp>
        <p:nvSpPr>
          <p:cNvPr id="2" name="Tijdelijke aanduiding voor titel 1">
            <a:extLst>
              <a:ext uri="{FF2B5EF4-FFF2-40B4-BE49-F238E27FC236}">
                <a16:creationId xmlns:a16="http://schemas.microsoft.com/office/drawing/2014/main" id="{651B683A-8B62-777E-4257-49141AC86E40}"/>
              </a:ext>
            </a:extLst>
          </p:cNvPr>
          <p:cNvSpPr>
            <a:spLocks noGrp="1"/>
          </p:cNvSpPr>
          <p:nvPr>
            <p:ph type="title"/>
          </p:nvPr>
        </p:nvSpPr>
        <p:spPr>
          <a:xfrm>
            <a:off x="341244" y="502093"/>
            <a:ext cx="8317726" cy="568118"/>
          </a:xfrm>
          <a:prstGeom prst="rect">
            <a:avLst/>
          </a:prstGeom>
        </p:spPr>
        <p:txBody>
          <a:bodyPr vert="horz" lIns="91440" tIns="45720" rIns="91440" bIns="45720" rtlCol="0" anchor="ctr">
            <a:normAutofit/>
          </a:bodyPr>
          <a:lstStyle/>
          <a:p>
            <a:endParaRPr lang="nl-NL" dirty="0"/>
          </a:p>
        </p:txBody>
      </p:sp>
      <p:sp>
        <p:nvSpPr>
          <p:cNvPr id="3" name="Tijdelijke aanduiding voor tekst 2">
            <a:extLst>
              <a:ext uri="{FF2B5EF4-FFF2-40B4-BE49-F238E27FC236}">
                <a16:creationId xmlns:a16="http://schemas.microsoft.com/office/drawing/2014/main" id="{4D0858B6-586E-605E-B310-DBE43A3F0D3B}"/>
              </a:ext>
            </a:extLst>
          </p:cNvPr>
          <p:cNvSpPr>
            <a:spLocks noGrp="1"/>
          </p:cNvSpPr>
          <p:nvPr>
            <p:ph type="body" idx="1"/>
          </p:nvPr>
        </p:nvSpPr>
        <p:spPr>
          <a:xfrm>
            <a:off x="587734" y="1897187"/>
            <a:ext cx="10961536" cy="3998705"/>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4118982684"/>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61" r:id="rId4"/>
    <p:sldLayoutId id="2147483663" r:id="rId5"/>
    <p:sldLayoutId id="2147483662" r:id="rId6"/>
    <p:sldLayoutId id="2147483664" r:id="rId7"/>
    <p:sldLayoutId id="2147483665" r:id="rId8"/>
    <p:sldLayoutId id="2147483666" r:id="rId9"/>
    <p:sldLayoutId id="2147483667" r:id="rId10"/>
    <p:sldLayoutId id="2147483668" r:id="rId11"/>
    <p:sldLayoutId id="2147483669" r:id="rId12"/>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marL="357188" indent="-357188" algn="l" defTabSz="914400" rtl="0" eaLnBrk="1" latinLnBrk="0" hangingPunct="1">
        <a:lnSpc>
          <a:spcPts val="3000"/>
        </a:lnSpc>
        <a:spcBef>
          <a:spcPct val="0"/>
        </a:spcBef>
        <a:buNone/>
        <a:defRPr sz="2500" b="1" kern="1200">
          <a:solidFill>
            <a:schemeClr val="tx2"/>
          </a:solidFill>
          <a:latin typeface="+mj-lt"/>
          <a:ea typeface="+mj-ea"/>
          <a:cs typeface="+mj-cs"/>
        </a:defRPr>
      </a:lvl1pPr>
    </p:titleStyle>
    <p:bodyStyle>
      <a:lvl1pPr marL="0" indent="0" algn="l" defTabSz="914400" rtl="0" eaLnBrk="1" latinLnBrk="0" hangingPunct="1">
        <a:lnSpc>
          <a:spcPts val="1200"/>
        </a:lnSpc>
        <a:spcBef>
          <a:spcPts val="0"/>
        </a:spcBef>
        <a:buFont typeface="Arial" panose="020B0604020202020204" pitchFamily="34" charset="0"/>
        <a:buNone/>
        <a:defRPr sz="1000" kern="1200">
          <a:solidFill>
            <a:schemeClr val="tx2"/>
          </a:solidFill>
          <a:latin typeface="+mn-lt"/>
          <a:ea typeface="+mn-ea"/>
          <a:cs typeface="+mn-cs"/>
        </a:defRPr>
      </a:lvl1pPr>
      <a:lvl2pPr marL="0" indent="0" algn="l" defTabSz="914400" rtl="0" eaLnBrk="1" latinLnBrk="0" hangingPunct="1">
        <a:lnSpc>
          <a:spcPts val="1200"/>
        </a:lnSpc>
        <a:spcBef>
          <a:spcPts val="0"/>
        </a:spcBef>
        <a:buFont typeface="Arial" panose="020B0604020202020204" pitchFamily="34" charset="0"/>
        <a:buNone/>
        <a:defRPr sz="1000" kern="1200">
          <a:solidFill>
            <a:schemeClr val="tx2"/>
          </a:solidFill>
          <a:latin typeface="+mn-lt"/>
          <a:ea typeface="+mn-ea"/>
          <a:cs typeface="+mn-cs"/>
        </a:defRPr>
      </a:lvl2pPr>
      <a:lvl3pPr marL="0" indent="0" algn="l" defTabSz="914400" rtl="0" eaLnBrk="1" latinLnBrk="0" hangingPunct="1">
        <a:lnSpc>
          <a:spcPts val="1200"/>
        </a:lnSpc>
        <a:spcBef>
          <a:spcPts val="0"/>
        </a:spcBef>
        <a:buFont typeface="Arial" panose="020B0604020202020204" pitchFamily="34" charset="0"/>
        <a:buNone/>
        <a:defRPr sz="1000" kern="1200">
          <a:solidFill>
            <a:schemeClr val="tx2"/>
          </a:solidFill>
          <a:latin typeface="+mn-lt"/>
          <a:ea typeface="+mn-ea"/>
          <a:cs typeface="+mn-cs"/>
        </a:defRPr>
      </a:lvl3pPr>
      <a:lvl4pPr marL="0" indent="0" algn="l" defTabSz="914400" rtl="0" eaLnBrk="1" latinLnBrk="0" hangingPunct="1">
        <a:lnSpc>
          <a:spcPts val="1200"/>
        </a:lnSpc>
        <a:spcBef>
          <a:spcPts val="0"/>
        </a:spcBef>
        <a:buFont typeface="Arial" panose="020B0604020202020204" pitchFamily="34" charset="0"/>
        <a:buNone/>
        <a:defRPr sz="1000" kern="1200">
          <a:solidFill>
            <a:schemeClr val="tx2"/>
          </a:solidFill>
          <a:latin typeface="+mn-lt"/>
          <a:ea typeface="+mn-ea"/>
          <a:cs typeface="+mn-cs"/>
        </a:defRPr>
      </a:lvl4pPr>
      <a:lvl5pPr marL="0" indent="0" algn="l" defTabSz="914400" rtl="0" eaLnBrk="1" latinLnBrk="0" hangingPunct="1">
        <a:lnSpc>
          <a:spcPts val="1200"/>
        </a:lnSpc>
        <a:spcBef>
          <a:spcPts val="0"/>
        </a:spcBef>
        <a:buFont typeface="Arial" panose="020B0604020202020204" pitchFamily="34" charset="0"/>
        <a:buNone/>
        <a:defRPr sz="1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5.xml"/><Relationship Id="rId7" Type="http://schemas.openxmlformats.org/officeDocument/2006/relationships/slide" Target="slide3.xml"/><Relationship Id="rId12" Type="http://schemas.openxmlformats.org/officeDocument/2006/relationships/slide" Target="slide1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11.xml"/><Relationship Id="rId5" Type="http://schemas.openxmlformats.org/officeDocument/2006/relationships/slide" Target="slide7.xml"/><Relationship Id="rId10" Type="http://schemas.openxmlformats.org/officeDocument/2006/relationships/slide" Target="slide10.xml"/><Relationship Id="rId4" Type="http://schemas.openxmlformats.org/officeDocument/2006/relationships/slide" Target="slide6.xml"/><Relationship Id="rId9" Type="http://schemas.openxmlformats.org/officeDocument/2006/relationships/slide" Target="slide9.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xml"/><Relationship Id="rId1" Type="http://schemas.openxmlformats.org/officeDocument/2006/relationships/slideLayout" Target="../slideLayouts/slideLayout10.xml"/><Relationship Id="rId4" Type="http://schemas.openxmlformats.org/officeDocument/2006/relationships/slide" Target="slide9.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xml"/><Relationship Id="rId1" Type="http://schemas.openxmlformats.org/officeDocument/2006/relationships/slideLayout" Target="../slideLayouts/slideLayout11.xml"/><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xm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1.xml"/><Relationship Id="rId1" Type="http://schemas.openxmlformats.org/officeDocument/2006/relationships/slideLayout" Target="../slideLayouts/slideLayout4.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1.xml"/><Relationship Id="rId1" Type="http://schemas.openxmlformats.org/officeDocument/2006/relationships/slideLayout" Target="../slideLayouts/slideLayout5.xml"/><Relationship Id="rId4"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1.xml"/><Relationship Id="rId1" Type="http://schemas.openxmlformats.org/officeDocument/2006/relationships/slideLayout" Target="../slideLayouts/slideLayout6.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1.xml"/><Relationship Id="rId1" Type="http://schemas.openxmlformats.org/officeDocument/2006/relationships/slideLayout" Target="../slideLayouts/slideLayout7.xml"/><Relationship Id="rId4" Type="http://schemas.openxmlformats.org/officeDocument/2006/relationships/slide" Target="slide6.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xml"/><Relationship Id="rId1" Type="http://schemas.openxmlformats.org/officeDocument/2006/relationships/slideLayout" Target="../slideLayouts/slideLayout8.xml"/><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xml"/><Relationship Id="rId1" Type="http://schemas.openxmlformats.org/officeDocument/2006/relationships/slideLayout" Target="../slideLayouts/slideLayout9.xml"/><Relationship Id="rId4" Type="http://schemas.openxmlformats.org/officeDocument/2006/relationships/slide" Target="sl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hoek 1">
            <a:hlinkClick r:id="rId2" action="ppaction://hlinksldjump"/>
            <a:extLst>
              <a:ext uri="{FF2B5EF4-FFF2-40B4-BE49-F238E27FC236}">
                <a16:creationId xmlns:a16="http://schemas.microsoft.com/office/drawing/2014/main" id="{24E5CE31-D3EB-82DD-6DA7-D6A7EBEF464D}"/>
              </a:ext>
            </a:extLst>
          </p:cNvPr>
          <p:cNvSpPr>
            <a:spLocks noGrp="1" noRot="1" noMove="1" noResize="1" noEditPoints="1" noAdjustHandles="1" noChangeArrowheads="1" noChangeShapeType="1"/>
          </p:cNvSpPr>
          <p:nvPr/>
        </p:nvSpPr>
        <p:spPr>
          <a:xfrm>
            <a:off x="320690" y="4982958"/>
            <a:ext cx="2502929" cy="42110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Rechthoek 2">
            <a:hlinkClick r:id="rId2" action="ppaction://hlinksldjump"/>
            <a:extLst>
              <a:ext uri="{FF2B5EF4-FFF2-40B4-BE49-F238E27FC236}">
                <a16:creationId xmlns:a16="http://schemas.microsoft.com/office/drawing/2014/main" id="{F52EE892-C2E9-E26B-5CEA-D7774C01A97B}"/>
              </a:ext>
            </a:extLst>
          </p:cNvPr>
          <p:cNvSpPr>
            <a:spLocks noGrp="1" noRot="1" noMove="1" noResize="1" noEditPoints="1" noAdjustHandles="1" noChangeArrowheads="1" noChangeShapeType="1"/>
          </p:cNvSpPr>
          <p:nvPr/>
        </p:nvSpPr>
        <p:spPr>
          <a:xfrm>
            <a:off x="3413838" y="1180771"/>
            <a:ext cx="2059561" cy="301516"/>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hlinkClick r:id="rId3" action="ppaction://hlinksldjump"/>
            <a:extLst>
              <a:ext uri="{FF2B5EF4-FFF2-40B4-BE49-F238E27FC236}">
                <a16:creationId xmlns:a16="http://schemas.microsoft.com/office/drawing/2014/main" id="{998BE18D-BDDE-9132-6EB6-7460540E7848}"/>
              </a:ext>
            </a:extLst>
          </p:cNvPr>
          <p:cNvSpPr>
            <a:spLocks noGrp="1" noRot="1" noMove="1" noResize="1" noEditPoints="1" noAdjustHandles="1" noChangeArrowheads="1" noChangeShapeType="1"/>
          </p:cNvSpPr>
          <p:nvPr/>
        </p:nvSpPr>
        <p:spPr>
          <a:xfrm>
            <a:off x="3535610" y="1608853"/>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hlinkClick r:id="rId4" action="ppaction://hlinksldjump"/>
            <a:extLst>
              <a:ext uri="{FF2B5EF4-FFF2-40B4-BE49-F238E27FC236}">
                <a16:creationId xmlns:a16="http://schemas.microsoft.com/office/drawing/2014/main" id="{5E43EC4B-64AA-A8F1-EA88-C47E6BA4CBFB}"/>
              </a:ext>
            </a:extLst>
          </p:cNvPr>
          <p:cNvSpPr>
            <a:spLocks noGrp="1" noRot="1" noMove="1" noResize="1" noEditPoints="1" noAdjustHandles="1" noChangeArrowheads="1" noChangeShapeType="1"/>
          </p:cNvSpPr>
          <p:nvPr/>
        </p:nvSpPr>
        <p:spPr>
          <a:xfrm>
            <a:off x="5643210" y="1608853"/>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5" action="ppaction://hlinksldjump"/>
            <a:extLst>
              <a:ext uri="{FF2B5EF4-FFF2-40B4-BE49-F238E27FC236}">
                <a16:creationId xmlns:a16="http://schemas.microsoft.com/office/drawing/2014/main" id="{2F3E6EAE-C43F-25A8-1C16-C26424082EF6}"/>
              </a:ext>
            </a:extLst>
          </p:cNvPr>
          <p:cNvSpPr>
            <a:spLocks noGrp="1" noRot="1" noMove="1" noResize="1" noEditPoints="1" noAdjustHandles="1" noChangeArrowheads="1" noChangeShapeType="1"/>
          </p:cNvSpPr>
          <p:nvPr/>
        </p:nvSpPr>
        <p:spPr>
          <a:xfrm>
            <a:off x="7750810" y="1604520"/>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hlinkClick r:id="rId6" action="ppaction://hlinksldjump"/>
            <a:extLst>
              <a:ext uri="{FF2B5EF4-FFF2-40B4-BE49-F238E27FC236}">
                <a16:creationId xmlns:a16="http://schemas.microsoft.com/office/drawing/2014/main" id="{5D90DC28-C735-D9A3-57E5-4EBFDF09A00E}"/>
              </a:ext>
            </a:extLst>
          </p:cNvPr>
          <p:cNvSpPr>
            <a:spLocks noGrp="1" noRot="1" noMove="1" noResize="1" noEditPoints="1" noAdjustHandles="1" noChangeArrowheads="1" noChangeShapeType="1"/>
          </p:cNvSpPr>
          <p:nvPr/>
        </p:nvSpPr>
        <p:spPr>
          <a:xfrm>
            <a:off x="9858411" y="1604520"/>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hlinkClick r:id="rId7" action="ppaction://hlinksldjump"/>
            <a:extLst>
              <a:ext uri="{FF2B5EF4-FFF2-40B4-BE49-F238E27FC236}">
                <a16:creationId xmlns:a16="http://schemas.microsoft.com/office/drawing/2014/main" id="{750BF878-99EB-5DCB-C8D4-8580F725BDBC}"/>
              </a:ext>
            </a:extLst>
          </p:cNvPr>
          <p:cNvSpPr>
            <a:spLocks noGrp="1" noRot="1" noMove="1" noResize="1" noEditPoints="1" noAdjustHandles="1" noChangeArrowheads="1" noChangeShapeType="1"/>
          </p:cNvSpPr>
          <p:nvPr/>
        </p:nvSpPr>
        <p:spPr>
          <a:xfrm>
            <a:off x="7750810" y="352094"/>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hlinkClick r:id="rId8" action="ppaction://hlinksldjump"/>
            <a:extLst>
              <a:ext uri="{FF2B5EF4-FFF2-40B4-BE49-F238E27FC236}">
                <a16:creationId xmlns:a16="http://schemas.microsoft.com/office/drawing/2014/main" id="{BD2F09A7-73A3-47C0-217A-27EF524BD7F4}"/>
              </a:ext>
            </a:extLst>
          </p:cNvPr>
          <p:cNvSpPr>
            <a:spLocks noGrp="1" noRot="1" noMove="1" noResize="1" noEditPoints="1" noAdjustHandles="1" noChangeArrowheads="1" noChangeShapeType="1"/>
          </p:cNvSpPr>
          <p:nvPr/>
        </p:nvSpPr>
        <p:spPr>
          <a:xfrm>
            <a:off x="9858411" y="352094"/>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hlinkClick r:id="rId9" action="ppaction://hlinksldjump"/>
            <a:extLst>
              <a:ext uri="{FF2B5EF4-FFF2-40B4-BE49-F238E27FC236}">
                <a16:creationId xmlns:a16="http://schemas.microsoft.com/office/drawing/2014/main" id="{D214DD7D-7E6D-65CF-DD10-BD00B2C9EC3D}"/>
              </a:ext>
            </a:extLst>
          </p:cNvPr>
          <p:cNvSpPr>
            <a:spLocks noGrp="1" noRot="1" noMove="1" noResize="1" noEditPoints="1" noAdjustHandles="1" noChangeArrowheads="1" noChangeShapeType="1"/>
          </p:cNvSpPr>
          <p:nvPr/>
        </p:nvSpPr>
        <p:spPr>
          <a:xfrm>
            <a:off x="3535610" y="2856947"/>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Rechthoek 41">
            <a:hlinkClick r:id="rId10" action="ppaction://hlinksldjump"/>
            <a:extLst>
              <a:ext uri="{FF2B5EF4-FFF2-40B4-BE49-F238E27FC236}">
                <a16:creationId xmlns:a16="http://schemas.microsoft.com/office/drawing/2014/main" id="{24A8305E-93F2-6723-BBF3-46077049D111}"/>
              </a:ext>
            </a:extLst>
          </p:cNvPr>
          <p:cNvSpPr>
            <a:spLocks noGrp="1" noRot="1" noMove="1" noResize="1" noEditPoints="1" noAdjustHandles="1" noChangeArrowheads="1" noChangeShapeType="1"/>
          </p:cNvSpPr>
          <p:nvPr/>
        </p:nvSpPr>
        <p:spPr>
          <a:xfrm>
            <a:off x="5643210" y="2856947"/>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Rechthoek 50">
            <a:hlinkClick r:id="rId11" action="ppaction://hlinksldjump"/>
            <a:extLst>
              <a:ext uri="{FF2B5EF4-FFF2-40B4-BE49-F238E27FC236}">
                <a16:creationId xmlns:a16="http://schemas.microsoft.com/office/drawing/2014/main" id="{AB65B499-84C1-B1BC-F461-528865CCD88F}"/>
              </a:ext>
            </a:extLst>
          </p:cNvPr>
          <p:cNvSpPr>
            <a:spLocks noGrp="1" noRot="1" noMove="1" noResize="1" noEditPoints="1" noAdjustHandles="1" noChangeArrowheads="1" noChangeShapeType="1"/>
          </p:cNvSpPr>
          <p:nvPr/>
        </p:nvSpPr>
        <p:spPr>
          <a:xfrm>
            <a:off x="7750810" y="2852614"/>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Rechthoek 51">
            <a:hlinkClick r:id="rId12" action="ppaction://hlinksldjump"/>
            <a:extLst>
              <a:ext uri="{FF2B5EF4-FFF2-40B4-BE49-F238E27FC236}">
                <a16:creationId xmlns:a16="http://schemas.microsoft.com/office/drawing/2014/main" id="{15F1A91C-0737-ECBA-BE4A-DDA4C8D89F02}"/>
              </a:ext>
            </a:extLst>
          </p:cNvPr>
          <p:cNvSpPr>
            <a:spLocks noGrp="1" noRot="1" noMove="1" noResize="1" noEditPoints="1" noAdjustHandles="1" noChangeArrowheads="1" noChangeShapeType="1"/>
          </p:cNvSpPr>
          <p:nvPr/>
        </p:nvSpPr>
        <p:spPr>
          <a:xfrm>
            <a:off x="9858411" y="2852614"/>
            <a:ext cx="1937789" cy="113473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328627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20169-B3A4-0AF2-490A-96CBCDE30A6A}"/>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EA328F2A-329C-8D06-2E0B-9EAE99AFA256}"/>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6235994E-8BAC-9E6E-EE2B-CD1E6FCF5C73}"/>
              </a:ext>
            </a:extLst>
          </p:cNvPr>
          <p:cNvSpPr>
            <a:spLocks noGrp="1"/>
          </p:cNvSpPr>
          <p:nvPr>
            <p:ph type="title"/>
          </p:nvPr>
        </p:nvSpPr>
        <p:spPr>
          <a:xfrm>
            <a:off x="341244" y="502093"/>
            <a:ext cx="8317726" cy="568118"/>
          </a:xfrm>
        </p:spPr>
        <p:txBody>
          <a:bodyPr/>
          <a:lstStyle/>
          <a:p>
            <a:r>
              <a:rPr lang="nl-NL" dirty="0"/>
              <a:t>8. 	Businessmodel</a:t>
            </a:r>
          </a:p>
        </p:txBody>
      </p:sp>
      <p:sp>
        <p:nvSpPr>
          <p:cNvPr id="7" name="Tijdelijke aanduiding voor inhoud 6">
            <a:extLst>
              <a:ext uri="{FF2B5EF4-FFF2-40B4-BE49-F238E27FC236}">
                <a16:creationId xmlns:a16="http://schemas.microsoft.com/office/drawing/2014/main" id="{25E774EF-8385-D2E5-72F4-4E2FD11F49A9}"/>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54983D19-A723-DDAC-B4FA-7584AADF71AF}"/>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28D2058A-51D5-A2F9-E73D-59DAA5D21723}"/>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F5A5C707-3149-6703-F603-C39F1BC29F6A}"/>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0557558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FD727-8932-3605-BC0C-3924467DEF14}"/>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A944716B-964E-82C0-A931-6F2955277EA0}"/>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26B55FE3-6AD9-32B9-1AAC-F0BAC10B59D4}"/>
              </a:ext>
            </a:extLst>
          </p:cNvPr>
          <p:cNvSpPr>
            <a:spLocks noGrp="1"/>
          </p:cNvSpPr>
          <p:nvPr>
            <p:ph type="title"/>
          </p:nvPr>
        </p:nvSpPr>
        <p:spPr>
          <a:xfrm>
            <a:off x="341244" y="502093"/>
            <a:ext cx="8317726" cy="568118"/>
          </a:xfrm>
        </p:spPr>
        <p:txBody>
          <a:bodyPr/>
          <a:lstStyle/>
          <a:p>
            <a:r>
              <a:rPr lang="nl-NL" dirty="0"/>
              <a:t>9. 	Team</a:t>
            </a:r>
          </a:p>
        </p:txBody>
      </p:sp>
      <p:sp>
        <p:nvSpPr>
          <p:cNvPr id="7" name="Tijdelijke aanduiding voor inhoud 6">
            <a:extLst>
              <a:ext uri="{FF2B5EF4-FFF2-40B4-BE49-F238E27FC236}">
                <a16:creationId xmlns:a16="http://schemas.microsoft.com/office/drawing/2014/main" id="{26C0EA5C-3DD7-F6F4-601A-3F9E7C1EAAE4}"/>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8A432ADC-0E4E-B027-26ED-B2679B2A9A80}"/>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F35DB191-87A4-B0EC-28D1-62B3DBEA2BDE}"/>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F7DBB851-5412-B826-592E-E24064044FD5}"/>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793554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F7E8A-3167-687A-623B-C4BAFD86CA6D}"/>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D62E4B6C-0439-7D2F-A372-32806F30D552}"/>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0537EA26-2BDF-9E20-9294-9E3BD9CFFB67}"/>
              </a:ext>
            </a:extLst>
          </p:cNvPr>
          <p:cNvSpPr>
            <a:spLocks noGrp="1"/>
          </p:cNvSpPr>
          <p:nvPr>
            <p:ph type="title"/>
          </p:nvPr>
        </p:nvSpPr>
        <p:spPr>
          <a:xfrm>
            <a:off x="341244" y="502093"/>
            <a:ext cx="8317726" cy="568118"/>
          </a:xfrm>
        </p:spPr>
        <p:txBody>
          <a:bodyPr/>
          <a:lstStyle/>
          <a:p>
            <a:r>
              <a:rPr lang="nl-NL" dirty="0"/>
              <a:t>10. Financieel</a:t>
            </a:r>
          </a:p>
        </p:txBody>
      </p:sp>
      <p:sp>
        <p:nvSpPr>
          <p:cNvPr id="7" name="Tijdelijke aanduiding voor inhoud 6">
            <a:extLst>
              <a:ext uri="{FF2B5EF4-FFF2-40B4-BE49-F238E27FC236}">
                <a16:creationId xmlns:a16="http://schemas.microsoft.com/office/drawing/2014/main" id="{B4F50E5F-AF43-C3F1-D204-49FF492C6F9B}"/>
              </a:ext>
            </a:extLst>
          </p:cNvPr>
          <p:cNvSpPr>
            <a:spLocks noGrp="1"/>
          </p:cNvSpPr>
          <p:nvPr>
            <p:ph sz="quarter" idx="16"/>
          </p:nvPr>
        </p:nvSpPr>
        <p:spPr/>
        <p:txBody>
          <a:bodyPr/>
          <a:lstStyle/>
          <a:p>
            <a:endParaRPr lang="nl-NL"/>
          </a:p>
        </p:txBody>
      </p:sp>
      <p:sp>
        <p:nvSpPr>
          <p:cNvPr id="2" name="Rechthoek 1">
            <a:hlinkClick r:id="rId2" action="ppaction://hlinksldjump"/>
            <a:extLst>
              <a:ext uri="{FF2B5EF4-FFF2-40B4-BE49-F238E27FC236}">
                <a16:creationId xmlns:a16="http://schemas.microsoft.com/office/drawing/2014/main" id="{9A6ECE67-983A-89A5-964D-B9C7CAF074BB}"/>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hlinkClick r:id="rId3" action="ppaction://hlinksldjump"/>
            <a:extLst>
              <a:ext uri="{FF2B5EF4-FFF2-40B4-BE49-F238E27FC236}">
                <a16:creationId xmlns:a16="http://schemas.microsoft.com/office/drawing/2014/main" id="{084B912D-1785-A3AE-5B4F-451510319066}"/>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1345158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A2427-303C-F2DF-89D3-711D1B36D203}"/>
            </a:ext>
          </a:extLst>
        </p:cNvPr>
        <p:cNvGrpSpPr/>
        <p:nvPr/>
      </p:nvGrpSpPr>
      <p:grpSpPr>
        <a:xfrm>
          <a:off x="0" y="0"/>
          <a:ext cx="0" cy="0"/>
          <a:chOff x="0" y="0"/>
          <a:chExt cx="0" cy="0"/>
        </a:xfrm>
      </p:grpSpPr>
      <p:sp>
        <p:nvSpPr>
          <p:cNvPr id="21" name="Titel 20">
            <a:extLst>
              <a:ext uri="{FF2B5EF4-FFF2-40B4-BE49-F238E27FC236}">
                <a16:creationId xmlns:a16="http://schemas.microsoft.com/office/drawing/2014/main" id="{294C8544-3AA0-8ECB-4718-D4B0BC036FA5}"/>
              </a:ext>
            </a:extLst>
          </p:cNvPr>
          <p:cNvSpPr>
            <a:spLocks noGrp="1"/>
          </p:cNvSpPr>
          <p:nvPr>
            <p:ph type="ctrTitle"/>
          </p:nvPr>
        </p:nvSpPr>
        <p:spPr/>
        <p:txBody>
          <a:bodyPr/>
          <a:lstStyle/>
          <a:p>
            <a:endParaRPr lang="nl-NL"/>
          </a:p>
        </p:txBody>
      </p:sp>
      <p:sp>
        <p:nvSpPr>
          <p:cNvPr id="22" name="Tijdelijke aanduiding voor tekst 21">
            <a:extLst>
              <a:ext uri="{FF2B5EF4-FFF2-40B4-BE49-F238E27FC236}">
                <a16:creationId xmlns:a16="http://schemas.microsoft.com/office/drawing/2014/main" id="{8B1242F4-679D-81D8-D1F1-09234BB9F2F0}"/>
              </a:ext>
            </a:extLst>
          </p:cNvPr>
          <p:cNvSpPr>
            <a:spLocks noGrp="1"/>
          </p:cNvSpPr>
          <p:nvPr>
            <p:ph type="body" sz="quarter" idx="10"/>
          </p:nvPr>
        </p:nvSpPr>
        <p:spPr/>
        <p:txBody>
          <a:bodyPr/>
          <a:lstStyle/>
          <a:p>
            <a:endParaRPr lang="nl-NL"/>
          </a:p>
        </p:txBody>
      </p:sp>
      <p:sp>
        <p:nvSpPr>
          <p:cNvPr id="24" name="Tijdelijke aanduiding voor tekst 23">
            <a:extLst>
              <a:ext uri="{FF2B5EF4-FFF2-40B4-BE49-F238E27FC236}">
                <a16:creationId xmlns:a16="http://schemas.microsoft.com/office/drawing/2014/main" id="{421398AC-2761-31EC-9E1B-FAB1BFE5B64B}"/>
              </a:ext>
            </a:extLst>
          </p:cNvPr>
          <p:cNvSpPr>
            <a:spLocks noGrp="1"/>
          </p:cNvSpPr>
          <p:nvPr>
            <p:ph type="body" sz="quarter" idx="11"/>
          </p:nvPr>
        </p:nvSpPr>
        <p:spPr/>
        <p:txBody>
          <a:bodyPr/>
          <a:lstStyle/>
          <a:p>
            <a:endParaRPr lang="nl-NL"/>
          </a:p>
        </p:txBody>
      </p:sp>
      <p:sp>
        <p:nvSpPr>
          <p:cNvPr id="30" name="Tijdelijke aanduiding voor tekst 29">
            <a:extLst>
              <a:ext uri="{FF2B5EF4-FFF2-40B4-BE49-F238E27FC236}">
                <a16:creationId xmlns:a16="http://schemas.microsoft.com/office/drawing/2014/main" id="{5576F7D5-86C6-C007-A322-21B5B075857E}"/>
              </a:ext>
            </a:extLst>
          </p:cNvPr>
          <p:cNvSpPr>
            <a:spLocks noGrp="1"/>
          </p:cNvSpPr>
          <p:nvPr>
            <p:ph type="body" sz="quarter" idx="12"/>
          </p:nvPr>
        </p:nvSpPr>
        <p:spPr/>
        <p:txBody>
          <a:bodyPr/>
          <a:lstStyle/>
          <a:p>
            <a:endParaRPr lang="nl-NL"/>
          </a:p>
        </p:txBody>
      </p:sp>
      <p:sp>
        <p:nvSpPr>
          <p:cNvPr id="31" name="Tijdelijke aanduiding voor tekst 30">
            <a:extLst>
              <a:ext uri="{FF2B5EF4-FFF2-40B4-BE49-F238E27FC236}">
                <a16:creationId xmlns:a16="http://schemas.microsoft.com/office/drawing/2014/main" id="{7AC7B98E-2E6A-687F-CAAC-A7A95364FD13}"/>
              </a:ext>
            </a:extLst>
          </p:cNvPr>
          <p:cNvSpPr>
            <a:spLocks noGrp="1"/>
          </p:cNvSpPr>
          <p:nvPr>
            <p:ph type="body" sz="quarter" idx="13"/>
          </p:nvPr>
        </p:nvSpPr>
        <p:spPr/>
        <p:txBody>
          <a:bodyPr/>
          <a:lstStyle/>
          <a:p>
            <a:endParaRPr lang="nl-NL"/>
          </a:p>
        </p:txBody>
      </p:sp>
      <p:sp>
        <p:nvSpPr>
          <p:cNvPr id="32" name="Tijdelijke aanduiding voor inhoud 31">
            <a:extLst>
              <a:ext uri="{FF2B5EF4-FFF2-40B4-BE49-F238E27FC236}">
                <a16:creationId xmlns:a16="http://schemas.microsoft.com/office/drawing/2014/main" id="{92B1FD22-96B7-285E-545C-62E26A8E06F0}"/>
              </a:ext>
            </a:extLst>
          </p:cNvPr>
          <p:cNvSpPr>
            <a:spLocks noGrp="1"/>
          </p:cNvSpPr>
          <p:nvPr>
            <p:ph sz="quarter" idx="16"/>
          </p:nvPr>
        </p:nvSpPr>
        <p:spPr/>
        <p:txBody>
          <a:bodyPr/>
          <a:lstStyle/>
          <a:p>
            <a:endParaRPr lang="nl-NL"/>
          </a:p>
        </p:txBody>
      </p:sp>
      <p:sp>
        <p:nvSpPr>
          <p:cNvPr id="7" name="Rechthoek 6">
            <a:hlinkClick r:id="rId2" action="ppaction://hlinksldjump"/>
            <a:extLst>
              <a:ext uri="{FF2B5EF4-FFF2-40B4-BE49-F238E27FC236}">
                <a16:creationId xmlns:a16="http://schemas.microsoft.com/office/drawing/2014/main" id="{C76B728B-9456-88A1-8DED-AB361DF37D0C}"/>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hlinkClick r:id="rId2" action="ppaction://hlinksldjump"/>
            <a:extLst>
              <a:ext uri="{FF2B5EF4-FFF2-40B4-BE49-F238E27FC236}">
                <a16:creationId xmlns:a16="http://schemas.microsoft.com/office/drawing/2014/main" id="{037C836F-5ABD-D427-E18A-A6597B4E69EC}"/>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hlinkClick r:id="rId3" action="ppaction://hlinksldjump"/>
            <a:extLst>
              <a:ext uri="{FF2B5EF4-FFF2-40B4-BE49-F238E27FC236}">
                <a16:creationId xmlns:a16="http://schemas.microsoft.com/office/drawing/2014/main" id="{C4389B58-C3DE-1753-9195-77AC1600D243}"/>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191907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0CE4B-EF17-8F61-9CB3-A88A940D4696}"/>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7B8B15E7-1890-24C7-9C3E-6F2CBECAAFF8}"/>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740245AA-096E-F499-0CB2-9E86C4108C5C}"/>
              </a:ext>
            </a:extLst>
          </p:cNvPr>
          <p:cNvSpPr>
            <a:spLocks noGrp="1"/>
          </p:cNvSpPr>
          <p:nvPr>
            <p:ph type="title"/>
          </p:nvPr>
        </p:nvSpPr>
        <p:spPr>
          <a:xfrm>
            <a:off x="341244" y="502093"/>
            <a:ext cx="8317726" cy="568118"/>
          </a:xfrm>
        </p:spPr>
        <p:txBody>
          <a:bodyPr/>
          <a:lstStyle/>
          <a:p>
            <a:r>
              <a:rPr lang="nl-NL" dirty="0"/>
              <a:t>1.	Visie</a:t>
            </a:r>
          </a:p>
        </p:txBody>
      </p:sp>
      <p:sp>
        <p:nvSpPr>
          <p:cNvPr id="7" name="Tijdelijke aanduiding voor inhoud 6">
            <a:extLst>
              <a:ext uri="{FF2B5EF4-FFF2-40B4-BE49-F238E27FC236}">
                <a16:creationId xmlns:a16="http://schemas.microsoft.com/office/drawing/2014/main" id="{3F61FBDA-2748-3FBE-6854-AC7230A5350E}"/>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786B3E01-076B-6EB0-06B5-AB3AAF57B54A}"/>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BF01E92A-6E9A-A4BB-BDBE-382AF24AEE4D}"/>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0FC1455D-DDC2-78AA-7F27-1841807F2A99}"/>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078082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7D053-BE99-E498-C94F-FE49B88D14DC}"/>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ABC5522D-F2CE-AE71-888A-04E2B1736CC3}"/>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50AEA7F1-3490-AD4C-9A4F-C85AAC28BB99}"/>
              </a:ext>
            </a:extLst>
          </p:cNvPr>
          <p:cNvSpPr>
            <a:spLocks noGrp="1"/>
          </p:cNvSpPr>
          <p:nvPr>
            <p:ph type="title"/>
          </p:nvPr>
        </p:nvSpPr>
        <p:spPr>
          <a:xfrm>
            <a:off x="341244" y="502093"/>
            <a:ext cx="8317726" cy="568118"/>
          </a:xfrm>
        </p:spPr>
        <p:txBody>
          <a:bodyPr/>
          <a:lstStyle/>
          <a:p>
            <a:r>
              <a:rPr lang="nl-NL" dirty="0"/>
              <a:t>2.	Probleem</a:t>
            </a:r>
          </a:p>
        </p:txBody>
      </p:sp>
      <p:sp>
        <p:nvSpPr>
          <p:cNvPr id="7" name="Tijdelijke aanduiding voor inhoud 6">
            <a:extLst>
              <a:ext uri="{FF2B5EF4-FFF2-40B4-BE49-F238E27FC236}">
                <a16:creationId xmlns:a16="http://schemas.microsoft.com/office/drawing/2014/main" id="{A0D5AC10-3D26-02E7-0BF0-A5AAFF5654E0}"/>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F6A0C4F3-A1C3-250A-71AE-CB145612B3A3}"/>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7B159D18-2C32-2B14-32BB-EF00C69CA1A9}"/>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311E1F7E-86E9-366C-626A-BAF94B82EE10}"/>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0443324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084F4-2861-5DD3-F36D-E4DF58A312EC}"/>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F5F94BD9-6E72-D759-6486-FFDED5FF18C9}"/>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4E34002C-90A2-A38D-3C2E-EC85EEC26A33}"/>
              </a:ext>
            </a:extLst>
          </p:cNvPr>
          <p:cNvSpPr>
            <a:spLocks noGrp="1"/>
          </p:cNvSpPr>
          <p:nvPr>
            <p:ph type="title"/>
          </p:nvPr>
        </p:nvSpPr>
        <p:spPr>
          <a:xfrm>
            <a:off x="341244" y="502093"/>
            <a:ext cx="8317726" cy="568118"/>
          </a:xfrm>
        </p:spPr>
        <p:txBody>
          <a:bodyPr/>
          <a:lstStyle/>
          <a:p>
            <a:r>
              <a:rPr lang="nl-NL" dirty="0"/>
              <a:t>3.	Oplossing</a:t>
            </a:r>
          </a:p>
        </p:txBody>
      </p:sp>
      <p:sp>
        <p:nvSpPr>
          <p:cNvPr id="7" name="Tijdelijke aanduiding voor inhoud 6">
            <a:extLst>
              <a:ext uri="{FF2B5EF4-FFF2-40B4-BE49-F238E27FC236}">
                <a16:creationId xmlns:a16="http://schemas.microsoft.com/office/drawing/2014/main" id="{F5E1D633-5D33-CB32-B4D7-57AF519EDDDB}"/>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DF71E428-17C0-EAA9-16BC-687AD7806CC1}"/>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D04F4B7B-53DE-EFA9-DFE5-C55F8654C0B2}"/>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657B5A96-5D3D-4FFA-C5C9-037CAB85ADFB}"/>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684124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2D0B0-5533-2E69-8F8A-D100C75B274F}"/>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378F9EBF-E8D6-50BA-D635-1B572BC39C37}"/>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BB268D28-32D7-E036-C313-4F318FFEFDDB}"/>
              </a:ext>
            </a:extLst>
          </p:cNvPr>
          <p:cNvSpPr>
            <a:spLocks noGrp="1"/>
          </p:cNvSpPr>
          <p:nvPr>
            <p:ph type="title"/>
          </p:nvPr>
        </p:nvSpPr>
        <p:spPr>
          <a:xfrm>
            <a:off x="341244" y="502093"/>
            <a:ext cx="8317726" cy="568118"/>
          </a:xfrm>
        </p:spPr>
        <p:txBody>
          <a:bodyPr/>
          <a:lstStyle/>
          <a:p>
            <a:r>
              <a:rPr lang="nl-NL" dirty="0"/>
              <a:t>4.	Waarom nu</a:t>
            </a:r>
          </a:p>
        </p:txBody>
      </p:sp>
      <p:sp>
        <p:nvSpPr>
          <p:cNvPr id="7" name="Tijdelijke aanduiding voor inhoud 6">
            <a:extLst>
              <a:ext uri="{FF2B5EF4-FFF2-40B4-BE49-F238E27FC236}">
                <a16:creationId xmlns:a16="http://schemas.microsoft.com/office/drawing/2014/main" id="{05DB721A-80F2-1A1C-9275-6192A9792073}"/>
              </a:ext>
            </a:extLst>
          </p:cNvPr>
          <p:cNvSpPr>
            <a:spLocks noGrp="1"/>
          </p:cNvSpPr>
          <p:nvPr>
            <p:ph sz="quarter" idx="16"/>
          </p:nvPr>
        </p:nvSpPr>
        <p:spPr/>
        <p:txBody>
          <a:bodyPr/>
          <a:lstStyle/>
          <a:p>
            <a:endParaRPr lang="nl-NL"/>
          </a:p>
        </p:txBody>
      </p:sp>
      <p:sp>
        <p:nvSpPr>
          <p:cNvPr id="6" name="Rechthoek 5">
            <a:hlinkClick r:id="rId2" action="ppaction://hlinksldjump"/>
            <a:extLst>
              <a:ext uri="{FF2B5EF4-FFF2-40B4-BE49-F238E27FC236}">
                <a16:creationId xmlns:a16="http://schemas.microsoft.com/office/drawing/2014/main" id="{C73B1CE5-491B-1431-A6CE-D8E1D647CE24}"/>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3" action="ppaction://hlinksldjump"/>
            <a:extLst>
              <a:ext uri="{FF2B5EF4-FFF2-40B4-BE49-F238E27FC236}">
                <a16:creationId xmlns:a16="http://schemas.microsoft.com/office/drawing/2014/main" id="{46440CAB-B335-CB0B-CB1E-F20EC88731F4}"/>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hlinkClick r:id="rId4" action="ppaction://hlinksldjump"/>
            <a:extLst>
              <a:ext uri="{FF2B5EF4-FFF2-40B4-BE49-F238E27FC236}">
                <a16:creationId xmlns:a16="http://schemas.microsoft.com/office/drawing/2014/main" id="{87A4FB86-A5D7-7C0C-91EC-6D34BDA770EB}"/>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0626269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4DD86-786A-4E2A-9792-DBD962BC0768}"/>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596F1ACE-718C-9145-D552-50579BBA71E6}"/>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A5B70362-847E-09B2-9E76-556179599348}"/>
              </a:ext>
            </a:extLst>
          </p:cNvPr>
          <p:cNvSpPr>
            <a:spLocks noGrp="1"/>
          </p:cNvSpPr>
          <p:nvPr>
            <p:ph type="title"/>
          </p:nvPr>
        </p:nvSpPr>
        <p:spPr>
          <a:xfrm>
            <a:off x="341244" y="502093"/>
            <a:ext cx="8317726" cy="568118"/>
          </a:xfrm>
        </p:spPr>
        <p:txBody>
          <a:bodyPr/>
          <a:lstStyle/>
          <a:p>
            <a:r>
              <a:rPr lang="nl-NL" dirty="0"/>
              <a:t>5. 	Marktomvang</a:t>
            </a:r>
          </a:p>
        </p:txBody>
      </p:sp>
      <p:sp>
        <p:nvSpPr>
          <p:cNvPr id="7" name="Tijdelijke aanduiding voor inhoud 6">
            <a:extLst>
              <a:ext uri="{FF2B5EF4-FFF2-40B4-BE49-F238E27FC236}">
                <a16:creationId xmlns:a16="http://schemas.microsoft.com/office/drawing/2014/main" id="{0D6D569B-C07C-4B4C-D02B-05C227651EF4}"/>
              </a:ext>
            </a:extLst>
          </p:cNvPr>
          <p:cNvSpPr>
            <a:spLocks noGrp="1"/>
          </p:cNvSpPr>
          <p:nvPr>
            <p:ph sz="quarter" idx="16"/>
          </p:nvPr>
        </p:nvSpPr>
        <p:spPr/>
        <p:txBody>
          <a:bodyPr/>
          <a:lstStyle/>
          <a:p>
            <a:endParaRPr lang="nl-NL"/>
          </a:p>
        </p:txBody>
      </p:sp>
      <p:sp>
        <p:nvSpPr>
          <p:cNvPr id="6" name="Rechthoek 5">
            <a:hlinkClick r:id="rId2" action="ppaction://hlinksldjump"/>
            <a:extLst>
              <a:ext uri="{FF2B5EF4-FFF2-40B4-BE49-F238E27FC236}">
                <a16:creationId xmlns:a16="http://schemas.microsoft.com/office/drawing/2014/main" id="{E1D8835B-C316-F0AE-A51C-3E96009D9B17}"/>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3" action="ppaction://hlinksldjump"/>
            <a:extLst>
              <a:ext uri="{FF2B5EF4-FFF2-40B4-BE49-F238E27FC236}">
                <a16:creationId xmlns:a16="http://schemas.microsoft.com/office/drawing/2014/main" id="{75548B29-4163-22F1-34DA-894BCE372624}"/>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hlinkClick r:id="rId4" action="ppaction://hlinksldjump"/>
            <a:extLst>
              <a:ext uri="{FF2B5EF4-FFF2-40B4-BE49-F238E27FC236}">
                <a16:creationId xmlns:a16="http://schemas.microsoft.com/office/drawing/2014/main" id="{EC1327E1-92D0-A842-64C8-069A0D56A26A}"/>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233954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1B817-C9D9-D1DE-76E6-F5508605605E}"/>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A0ABD175-5846-FD9E-7E25-2D1AD64CABEF}"/>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DD58CDCA-48CE-33E3-2DB3-9C3610303F41}"/>
              </a:ext>
            </a:extLst>
          </p:cNvPr>
          <p:cNvSpPr>
            <a:spLocks noGrp="1"/>
          </p:cNvSpPr>
          <p:nvPr>
            <p:ph type="title"/>
          </p:nvPr>
        </p:nvSpPr>
        <p:spPr>
          <a:xfrm>
            <a:off x="341244" y="502093"/>
            <a:ext cx="8317726" cy="568118"/>
          </a:xfrm>
        </p:spPr>
        <p:txBody>
          <a:bodyPr/>
          <a:lstStyle/>
          <a:p>
            <a:r>
              <a:rPr lang="nl-NL" dirty="0"/>
              <a:t>6.	Concurrentie</a:t>
            </a:r>
          </a:p>
        </p:txBody>
      </p:sp>
      <p:sp>
        <p:nvSpPr>
          <p:cNvPr id="7" name="Tijdelijke aanduiding voor inhoud 6">
            <a:extLst>
              <a:ext uri="{FF2B5EF4-FFF2-40B4-BE49-F238E27FC236}">
                <a16:creationId xmlns:a16="http://schemas.microsoft.com/office/drawing/2014/main" id="{0F11FD88-5C81-CF25-9287-0747D78812BF}"/>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F735C9CE-3E51-0CAD-7491-245C2E4125B4}"/>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74436A14-98F2-E32C-405C-D85D3A042DBC}"/>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1DCFAC6A-E6B9-97F4-C991-B45631316449}"/>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3309383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5F907-7877-19CF-172F-CB3F054FFA4C}"/>
            </a:ext>
          </a:extLst>
        </p:cNvPr>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9B4FBEBA-F1FD-4DDC-ADB6-572D771FFF1D}"/>
              </a:ext>
            </a:extLst>
          </p:cNvPr>
          <p:cNvSpPr>
            <a:spLocks noGrp="1"/>
          </p:cNvSpPr>
          <p:nvPr>
            <p:ph type="body" sz="quarter" idx="10"/>
          </p:nvPr>
        </p:nvSpPr>
        <p:spPr/>
        <p:txBody>
          <a:bodyPr/>
          <a:lstStyle/>
          <a:p>
            <a:endParaRPr lang="nl-NL"/>
          </a:p>
        </p:txBody>
      </p:sp>
      <p:sp>
        <p:nvSpPr>
          <p:cNvPr id="4" name="Titel 3">
            <a:extLst>
              <a:ext uri="{FF2B5EF4-FFF2-40B4-BE49-F238E27FC236}">
                <a16:creationId xmlns:a16="http://schemas.microsoft.com/office/drawing/2014/main" id="{EF2B1F90-0B23-B8EF-37EE-E8DC630FF216}"/>
              </a:ext>
            </a:extLst>
          </p:cNvPr>
          <p:cNvSpPr>
            <a:spLocks noGrp="1"/>
          </p:cNvSpPr>
          <p:nvPr>
            <p:ph type="title"/>
          </p:nvPr>
        </p:nvSpPr>
        <p:spPr>
          <a:xfrm>
            <a:off x="341244" y="502093"/>
            <a:ext cx="8317726" cy="568118"/>
          </a:xfrm>
        </p:spPr>
        <p:txBody>
          <a:bodyPr/>
          <a:lstStyle/>
          <a:p>
            <a:r>
              <a:rPr lang="nl-NL" dirty="0"/>
              <a:t>7. 	Product</a:t>
            </a:r>
          </a:p>
        </p:txBody>
      </p:sp>
      <p:sp>
        <p:nvSpPr>
          <p:cNvPr id="7" name="Tijdelijke aanduiding voor inhoud 6">
            <a:extLst>
              <a:ext uri="{FF2B5EF4-FFF2-40B4-BE49-F238E27FC236}">
                <a16:creationId xmlns:a16="http://schemas.microsoft.com/office/drawing/2014/main" id="{5339DAA1-92A4-F4D1-0DE7-0988DE246E4E}"/>
              </a:ext>
            </a:extLst>
          </p:cNvPr>
          <p:cNvSpPr>
            <a:spLocks noGrp="1"/>
          </p:cNvSpPr>
          <p:nvPr>
            <p:ph sz="quarter" idx="16"/>
          </p:nvPr>
        </p:nvSpPr>
        <p:spPr/>
        <p:txBody>
          <a:bodyPr/>
          <a:lstStyle/>
          <a:p>
            <a:endParaRPr lang="nl-NL"/>
          </a:p>
        </p:txBody>
      </p:sp>
      <p:sp>
        <p:nvSpPr>
          <p:cNvPr id="5" name="Rechthoek 4">
            <a:hlinkClick r:id="rId2" action="ppaction://hlinksldjump"/>
            <a:extLst>
              <a:ext uri="{FF2B5EF4-FFF2-40B4-BE49-F238E27FC236}">
                <a16:creationId xmlns:a16="http://schemas.microsoft.com/office/drawing/2014/main" id="{502132BD-0242-503D-7CE0-E74080337427}"/>
              </a:ext>
            </a:extLst>
          </p:cNvPr>
          <p:cNvSpPr>
            <a:spLocks noGrp="1" noRot="1" noMove="1" noResize="1" noEditPoints="1" noAdjustHandles="1" noChangeArrowheads="1" noChangeShapeType="1"/>
          </p:cNvSpPr>
          <p:nvPr/>
        </p:nvSpPr>
        <p:spPr>
          <a:xfrm>
            <a:off x="5887564" y="6278073"/>
            <a:ext cx="424697"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hlinkClick r:id="rId3" action="ppaction://hlinksldjump"/>
            <a:extLst>
              <a:ext uri="{FF2B5EF4-FFF2-40B4-BE49-F238E27FC236}">
                <a16:creationId xmlns:a16="http://schemas.microsoft.com/office/drawing/2014/main" id="{C8BB352C-36E0-8135-319E-B22B79B2C0C4}"/>
              </a:ext>
            </a:extLst>
          </p:cNvPr>
          <p:cNvSpPr>
            <a:spLocks noGrp="1" noRot="1" noMove="1" noResize="1" noEditPoints="1" noAdjustHandles="1" noChangeArrowheads="1" noChangeShapeType="1"/>
          </p:cNvSpPr>
          <p:nvPr/>
        </p:nvSpPr>
        <p:spPr>
          <a:xfrm>
            <a:off x="6340732"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hlinkClick r:id="rId4" action="ppaction://hlinksldjump"/>
            <a:extLst>
              <a:ext uri="{FF2B5EF4-FFF2-40B4-BE49-F238E27FC236}">
                <a16:creationId xmlns:a16="http://schemas.microsoft.com/office/drawing/2014/main" id="{C6820ABA-BB8F-4089-C130-00299AA11075}"/>
              </a:ext>
            </a:extLst>
          </p:cNvPr>
          <p:cNvSpPr>
            <a:spLocks noGrp="1" noRot="1" noMove="1" noResize="1" noEditPoints="1" noAdjustHandles="1" noChangeArrowheads="1" noChangeShapeType="1"/>
          </p:cNvSpPr>
          <p:nvPr/>
        </p:nvSpPr>
        <p:spPr>
          <a:xfrm>
            <a:off x="5469669" y="6278073"/>
            <a:ext cx="389423" cy="398113"/>
          </a:xfrm>
          <a:prstGeom prst="rect">
            <a:avLst/>
          </a:prstGeom>
          <a:solidFill>
            <a:srgbClr val="FFFFFF">
              <a:alpha val="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017342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VEH Pitchdeck ondernemers">
  <a:themeElements>
    <a:clrScheme name="VEH Infographic">
      <a:dk1>
        <a:srgbClr val="52387A"/>
      </a:dk1>
      <a:lt1>
        <a:srgbClr val="FFFFFF"/>
      </a:lt1>
      <a:dk2>
        <a:srgbClr val="4A4A4A"/>
      </a:dk2>
      <a:lt2>
        <a:srgbClr val="EDEDED"/>
      </a:lt2>
      <a:accent1>
        <a:srgbClr val="B69CCA"/>
      </a:accent1>
      <a:accent2>
        <a:srgbClr val="F1EBF6"/>
      </a:accent2>
      <a:accent3>
        <a:srgbClr val="9E6D10"/>
      </a:accent3>
      <a:accent4>
        <a:srgbClr val="D6AE4D"/>
      </a:accent4>
      <a:accent5>
        <a:srgbClr val="E3C887"/>
      </a:accent5>
      <a:accent6>
        <a:srgbClr val="F1E3C3"/>
      </a:accent6>
      <a:hlink>
        <a:srgbClr val="4A4A4A"/>
      </a:hlink>
      <a:folHlink>
        <a:srgbClr val="4A4A4A"/>
      </a:folHlink>
    </a:clrScheme>
    <a:fontScheme name="VEH Infographic">
      <a:majorFont>
        <a:latin typeface="Scala Sans Pro"/>
        <a:ea typeface=""/>
        <a:cs typeface=""/>
      </a:majorFont>
      <a:minorFont>
        <a:latin typeface="Scala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00C4F5334388418DD65AF3ABF712C4" ma:contentTypeVersion="20" ma:contentTypeDescription="Een nieuw document maken." ma:contentTypeScope="" ma:versionID="5045a4954edfc81f2b51143be32dd6d4">
  <xsd:schema xmlns:xsd="http://www.w3.org/2001/XMLSchema" xmlns:xs="http://www.w3.org/2001/XMLSchema" xmlns:p="http://schemas.microsoft.com/office/2006/metadata/properties" xmlns:ns1="http://schemas.microsoft.com/sharepoint/v3" xmlns:ns2="37245260-4619-4061-a7f7-d26856dfdc65" xmlns:ns3="a0a2368b-c881-4431-ba59-f110b3b4df01" targetNamespace="http://schemas.microsoft.com/office/2006/metadata/properties" ma:root="true" ma:fieldsID="20ffd4133f596f010786e6b9f093820a" ns1:_="" ns2:_="" ns3:_="">
    <xsd:import namespace="http://schemas.microsoft.com/sharepoint/v3"/>
    <xsd:import namespace="37245260-4619-4061-a7f7-d26856dfdc65"/>
    <xsd:import namespace="a0a2368b-c881-4431-ba59-f110b3b4df0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1:_ip_UnifiedCompliancePolicyProperties" minOccurs="0"/>
                <xsd:element ref="ns1:_ip_UnifiedCompliancePolicyUIAc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Eigenschappen van het geïntegreerd beleid voor naleving" ma:hidden="true" ma:internalName="_ip_UnifiedCompliancePolicyProperties">
      <xsd:simpleType>
        <xsd:restriction base="dms:Note"/>
      </xsd:simpleType>
    </xsd:element>
    <xsd:element name="_ip_UnifiedCompliancePolicyUIAction" ma:index="15"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245260-4619-4061-a7f7-d26856dfdc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Afbeeldingtags" ma:readOnly="false" ma:fieldId="{5cf76f15-5ced-4ddc-b409-7134ff3c332f}" ma:taxonomyMulti="true" ma:sspId="b0f0c16c-b9fe-4cb1-8395-6e0d053c9f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a2368b-c881-4431-ba59-f110b3b4df01"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5" nillable="true" ma:displayName="Taxonomy Catch All Column" ma:hidden="true" ma:list="{ff1d801d-492b-4a97-a3f6-050e4d894424}" ma:internalName="TaxCatchAll" ma:showField="CatchAllData" ma:web="a0a2368b-c881-4431-ba59-f110b3b4df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37245260-4619-4061-a7f7-d26856dfdc65">
      <Terms xmlns="http://schemas.microsoft.com/office/infopath/2007/PartnerControls"/>
    </lcf76f155ced4ddcb4097134ff3c332f>
    <_ip_UnifiedCompliancePolicyProperties xmlns="http://schemas.microsoft.com/sharepoint/v3" xsi:nil="true"/>
    <TaxCatchAll xmlns="a0a2368b-c881-4431-ba59-f110b3b4df01" xsi:nil="true"/>
  </documentManagement>
</p:properties>
</file>

<file path=customXml/itemProps1.xml><?xml version="1.0" encoding="utf-8"?>
<ds:datastoreItem xmlns:ds="http://schemas.openxmlformats.org/officeDocument/2006/customXml" ds:itemID="{8BE62CDC-F7E6-4DCF-86B7-125794A6B466}"/>
</file>

<file path=customXml/itemProps2.xml><?xml version="1.0" encoding="utf-8"?>
<ds:datastoreItem xmlns:ds="http://schemas.openxmlformats.org/officeDocument/2006/customXml" ds:itemID="{8C2D062E-AB96-4296-AEF7-266E86CD4EA5}"/>
</file>

<file path=customXml/itemProps3.xml><?xml version="1.0" encoding="utf-8"?>
<ds:datastoreItem xmlns:ds="http://schemas.openxmlformats.org/officeDocument/2006/customXml" ds:itemID="{82F3ACC6-5860-40C2-A5A9-4846757D105D}"/>
</file>

<file path=docProps/app.xml><?xml version="1.0" encoding="utf-8"?>
<Properties xmlns="http://schemas.openxmlformats.org/officeDocument/2006/extended-properties" xmlns:vt="http://schemas.openxmlformats.org/officeDocument/2006/docPropsVTypes">
  <TotalTime>144</TotalTime>
  <Words>40</Words>
  <Application>Microsoft Office PowerPoint</Application>
  <PresentationFormat>Breedbeeld</PresentationFormat>
  <Paragraphs>10</Paragraphs>
  <Slides>12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Scala Sans Pro</vt:lpstr>
      <vt:lpstr>VEH Pitchdeck ondernemers</vt:lpstr>
      <vt:lpstr>PowerPoint-presentatie</vt:lpstr>
      <vt:lpstr>PowerPoint-presentatie</vt:lpstr>
      <vt:lpstr>1. Visie</vt:lpstr>
      <vt:lpstr>2. Probleem</vt:lpstr>
      <vt:lpstr>3. Oplossing</vt:lpstr>
      <vt:lpstr>4. Waarom nu</vt:lpstr>
      <vt:lpstr>5.  Marktomvang</vt:lpstr>
      <vt:lpstr>6. Concurrentie</vt:lpstr>
      <vt:lpstr>7.  Product</vt:lpstr>
      <vt:lpstr>8.  Businessmodel</vt:lpstr>
      <vt:lpstr>9.  Team</vt:lpstr>
      <vt:lpstr>10. Financieel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Martin Brinkman</dc:creator>
  <cp:lastModifiedBy>Martin Brinkman</cp:lastModifiedBy>
  <cp:revision>24</cp:revision>
  <dcterms:created xsi:type="dcterms:W3CDTF">2024-12-03T20:06:51Z</dcterms:created>
  <dcterms:modified xsi:type="dcterms:W3CDTF">2024-12-05T12:24:57Z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0x010100DB00C4F5334388418DD65AF3ABF712C4</vt:lpwstr>
  </property>
</Properties>
</file>